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11"/>
  </p:notesMasterIdLst>
  <p:handoutMasterIdLst>
    <p:handoutMasterId r:id="rId112"/>
  </p:handoutMasterIdLst>
  <p:sldIdLst>
    <p:sldId id="257" r:id="rId3"/>
    <p:sldId id="256" r:id="rId4"/>
    <p:sldId id="298" r:id="rId5"/>
    <p:sldId id="293" r:id="rId6"/>
    <p:sldId id="273" r:id="rId7"/>
    <p:sldId id="291" r:id="rId8"/>
    <p:sldId id="296" r:id="rId9"/>
    <p:sldId id="297" r:id="rId10"/>
    <p:sldId id="319" r:id="rId11"/>
    <p:sldId id="274" r:id="rId12"/>
    <p:sldId id="334" r:id="rId13"/>
    <p:sldId id="366" r:id="rId14"/>
    <p:sldId id="364" r:id="rId15"/>
    <p:sldId id="321" r:id="rId16"/>
    <p:sldId id="322" r:id="rId17"/>
    <p:sldId id="323" r:id="rId18"/>
    <p:sldId id="295" r:id="rId19"/>
    <p:sldId id="316" r:id="rId20"/>
    <p:sldId id="299" r:id="rId21"/>
    <p:sldId id="377" r:id="rId22"/>
    <p:sldId id="258" r:id="rId23"/>
    <p:sldId id="362" r:id="rId24"/>
    <p:sldId id="432" r:id="rId25"/>
    <p:sldId id="433" r:id="rId26"/>
    <p:sldId id="434" r:id="rId27"/>
    <p:sldId id="435" r:id="rId28"/>
    <p:sldId id="436" r:id="rId29"/>
    <p:sldId id="437" r:id="rId30"/>
    <p:sldId id="438" r:id="rId31"/>
    <p:sldId id="359" r:id="rId32"/>
    <p:sldId id="426" r:id="rId33"/>
    <p:sldId id="427" r:id="rId34"/>
    <p:sldId id="428" r:id="rId35"/>
    <p:sldId id="365" r:id="rId36"/>
    <p:sldId id="360" r:id="rId37"/>
    <p:sldId id="370" r:id="rId38"/>
    <p:sldId id="346" r:id="rId39"/>
    <p:sldId id="378" r:id="rId40"/>
    <p:sldId id="371" r:id="rId41"/>
    <p:sldId id="372" r:id="rId42"/>
    <p:sldId id="374" r:id="rId43"/>
    <p:sldId id="375" r:id="rId44"/>
    <p:sldId id="303" r:id="rId45"/>
    <p:sldId id="355" r:id="rId46"/>
    <p:sldId id="356" r:id="rId47"/>
    <p:sldId id="285" r:id="rId48"/>
    <p:sldId id="357" r:id="rId49"/>
    <p:sldId id="284" r:id="rId50"/>
    <p:sldId id="259" r:id="rId51"/>
    <p:sldId id="331" r:id="rId52"/>
    <p:sldId id="287" r:id="rId53"/>
    <p:sldId id="379" r:id="rId54"/>
    <p:sldId id="380" r:id="rId55"/>
    <p:sldId id="381" r:id="rId56"/>
    <p:sldId id="289" r:id="rId57"/>
    <p:sldId id="358" r:id="rId58"/>
    <p:sldId id="376" r:id="rId59"/>
    <p:sldId id="277" r:id="rId60"/>
    <p:sldId id="337" r:id="rId61"/>
    <p:sldId id="281" r:id="rId62"/>
    <p:sldId id="421" r:id="rId63"/>
    <p:sldId id="430" r:id="rId64"/>
    <p:sldId id="431" r:id="rId65"/>
    <p:sldId id="309" r:id="rId66"/>
    <p:sldId id="280" r:id="rId67"/>
    <p:sldId id="339" r:id="rId68"/>
    <p:sldId id="264" r:id="rId69"/>
    <p:sldId id="310" r:id="rId70"/>
    <p:sldId id="385" r:id="rId71"/>
    <p:sldId id="386" r:id="rId72"/>
    <p:sldId id="387" r:id="rId73"/>
    <p:sldId id="388" r:id="rId74"/>
    <p:sldId id="389" r:id="rId75"/>
    <p:sldId id="390" r:id="rId76"/>
    <p:sldId id="391" r:id="rId77"/>
    <p:sldId id="392" r:id="rId78"/>
    <p:sldId id="396" r:id="rId79"/>
    <p:sldId id="397" r:id="rId80"/>
    <p:sldId id="393" r:id="rId81"/>
    <p:sldId id="394" r:id="rId82"/>
    <p:sldId id="395" r:id="rId83"/>
    <p:sldId id="278" r:id="rId84"/>
    <p:sldId id="400" r:id="rId85"/>
    <p:sldId id="307" r:id="rId86"/>
    <p:sldId id="422" r:id="rId87"/>
    <p:sldId id="423" r:id="rId88"/>
    <p:sldId id="424" r:id="rId89"/>
    <p:sldId id="398"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347" r:id="rId108"/>
    <p:sldId id="429" r:id="rId109"/>
    <p:sldId id="33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3" autoAdjust="0"/>
    <p:restoredTop sz="80392" autoAdjust="0"/>
  </p:normalViewPr>
  <p:slideViewPr>
    <p:cSldViewPr snapToGrid="0" snapToObjects="1">
      <p:cViewPr>
        <p:scale>
          <a:sx n="68" d="100"/>
          <a:sy n="68" d="100"/>
        </p:scale>
        <p:origin x="-848" y="-128"/>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691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A0E1F5-8F86-DC4B-87CB-08A5ECE888A1}" type="datetimeFigureOut">
              <a:rPr lang="en-US" smtClean="0"/>
              <a:t>4/15/15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49B0D8-776F-F446-9F4B-C6752C274F64}" type="slidenum">
              <a:rPr lang="en-US" smtClean="0"/>
              <a:t>‹#›</a:t>
            </a:fld>
            <a:endParaRPr lang="en-US"/>
          </a:p>
        </p:txBody>
      </p:sp>
    </p:spTree>
    <p:extLst>
      <p:ext uri="{BB962C8B-B14F-4D97-AF65-F5344CB8AC3E}">
        <p14:creationId xmlns:p14="http://schemas.microsoft.com/office/powerpoint/2010/main" val="3173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CC73B4-28B1-BB4B-AAB3-9C24524B23FE}" type="datetimeFigureOut">
              <a:rPr lang="en-US" smtClean="0"/>
              <a:t>4/15/15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8062AE-2936-AC45-8B26-B457950D418D}" type="slidenum">
              <a:rPr lang="en-US" smtClean="0"/>
              <a:t>‹#›</a:t>
            </a:fld>
            <a:endParaRPr lang="en-US"/>
          </a:p>
        </p:txBody>
      </p:sp>
    </p:spTree>
    <p:extLst>
      <p:ext uri="{BB962C8B-B14F-4D97-AF65-F5344CB8AC3E}">
        <p14:creationId xmlns:p14="http://schemas.microsoft.com/office/powerpoint/2010/main" val="14846816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Cartoonist" TargetMode="External"/><Relationship Id="rId4" Type="http://schemas.openxmlformats.org/officeDocument/2006/relationships/hyperlink" Target="http://en.wikipedia.org/wiki/Writer" TargetMode="External"/><Relationship Id="rId5" Type="http://schemas.openxmlformats.org/officeDocument/2006/relationships/hyperlink" Target="http://en.wikipedia.org/wiki/Entrepreneur" TargetMode="External"/><Relationship Id="rId6" Type="http://schemas.openxmlformats.org/officeDocument/2006/relationships/hyperlink" Target="http://en.wikipedia.org/wiki/The_Spirit"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my candidacy exam</a:t>
            </a:r>
            <a:r>
              <a:rPr lang="en-US" baseline="0" dirty="0" smtClean="0"/>
              <a:t> questions was related to a review of research on graphic novels and classroom instruction.</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2</a:t>
            </a:fld>
            <a:endParaRPr lang="en-US"/>
          </a:p>
        </p:txBody>
      </p:sp>
    </p:spTree>
    <p:extLst>
      <p:ext uri="{BB962C8B-B14F-4D97-AF65-F5344CB8AC3E}">
        <p14:creationId xmlns:p14="http://schemas.microsoft.com/office/powerpoint/2010/main" val="379954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11</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14</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15</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16</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my arguments for using graphic novels in the classroom is related to the idea of multimodal texts. read about this idea of multimodality </a:t>
            </a:r>
            <a:r>
              <a:rPr lang="en-US" baseline="0" dirty="0" smtClean="0"/>
              <a:t>and think about all of the tech devices children are using, it seems logical that they would be able to learn if not easily catch on with little instruction how to read a graphic novel.  </a:t>
            </a:r>
          </a:p>
          <a:p>
            <a:endParaRPr lang="en-US" baseline="0" dirty="0" smtClean="0"/>
          </a:p>
          <a:p>
            <a:r>
              <a:rPr lang="en-US" sz="1200" kern="1200" dirty="0" smtClean="0">
                <a:solidFill>
                  <a:schemeClr val="tx1"/>
                </a:solidFill>
                <a:latin typeface="+mn-lt"/>
                <a:ea typeface="+mn-ea"/>
                <a:cs typeface="+mn-cs"/>
              </a:rPr>
              <a:t>in a multimodal interaction a user may receive information by vision and sound and respond by voice and touch.</a:t>
            </a:r>
            <a:endParaRPr lang="en-US" baseline="0" dirty="0" smtClean="0"/>
          </a:p>
          <a:p>
            <a:endParaRPr lang="en-US" baseline="0" dirty="0" smtClean="0"/>
          </a:p>
          <a:p>
            <a:r>
              <a:rPr lang="en-US" baseline="0" dirty="0" smtClean="0"/>
              <a:t>Smart phones, </a:t>
            </a:r>
            <a:r>
              <a:rPr lang="en-US" baseline="0" dirty="0" err="1" smtClean="0"/>
              <a:t>ipads</a:t>
            </a:r>
            <a:r>
              <a:rPr lang="en-US" baseline="0" dirty="0" smtClean="0"/>
              <a:t>, tablets, new generation of video games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18</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in the gutters and panel format where inferring happens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20</a:t>
            </a:fld>
            <a:endParaRPr lang="en-US"/>
          </a:p>
        </p:txBody>
      </p:sp>
    </p:spTree>
    <p:extLst>
      <p:ext uri="{BB962C8B-B14F-4D97-AF65-F5344CB8AC3E}">
        <p14:creationId xmlns:p14="http://schemas.microsoft.com/office/powerpoint/2010/main" val="1848610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 graphic novels and texts just the same as a typical</a:t>
            </a:r>
            <a:r>
              <a:rPr lang="en-US" baseline="0" dirty="0" smtClean="0"/>
              <a:t> book in terms of using to teach the standards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22</a:t>
            </a:fld>
            <a:endParaRPr lang="en-US"/>
          </a:p>
        </p:txBody>
      </p:sp>
    </p:spTree>
    <p:extLst>
      <p:ext uri="{BB962C8B-B14F-4D97-AF65-F5344CB8AC3E}">
        <p14:creationId xmlns:p14="http://schemas.microsoft.com/office/powerpoint/2010/main" val="141834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my arguments for using graphic novels in the classroom is related to the idea of multimodal texts. read about this idea of multimodality </a:t>
            </a:r>
            <a:r>
              <a:rPr lang="en-US" baseline="0" dirty="0" smtClean="0"/>
              <a:t>and think about all of the tech devices children are using, it seems logical that they would be able to learn if not easily catch on with little instruction how to read a graphic novel.  </a:t>
            </a:r>
          </a:p>
          <a:p>
            <a:endParaRPr lang="en-US" baseline="0" dirty="0" smtClean="0"/>
          </a:p>
          <a:p>
            <a:r>
              <a:rPr lang="en-US" sz="1200" kern="1200" dirty="0" smtClean="0">
                <a:solidFill>
                  <a:schemeClr val="tx1"/>
                </a:solidFill>
                <a:latin typeface="+mn-lt"/>
                <a:ea typeface="+mn-ea"/>
                <a:cs typeface="+mn-cs"/>
              </a:rPr>
              <a:t>in a multimodal interaction a user may receive information by vision and sound and respond by voice and touch.</a:t>
            </a:r>
            <a:endParaRPr lang="en-US" baseline="0" dirty="0" smtClean="0"/>
          </a:p>
          <a:p>
            <a:endParaRPr lang="en-US" baseline="0" dirty="0" smtClean="0"/>
          </a:p>
          <a:p>
            <a:r>
              <a:rPr lang="en-US" baseline="0" dirty="0" smtClean="0"/>
              <a:t>Smart phones, </a:t>
            </a:r>
            <a:r>
              <a:rPr lang="en-US" baseline="0" dirty="0" err="1" smtClean="0"/>
              <a:t>ipads</a:t>
            </a:r>
            <a:r>
              <a:rPr lang="en-US" baseline="0" dirty="0" smtClean="0"/>
              <a:t>, tablets, new generation of video games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4069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24</a:t>
            </a:fld>
            <a:endParaRPr lang="en-US"/>
          </a:p>
        </p:txBody>
      </p:sp>
    </p:spTree>
    <p:extLst>
      <p:ext uri="{BB962C8B-B14F-4D97-AF65-F5344CB8AC3E}">
        <p14:creationId xmlns:p14="http://schemas.microsoft.com/office/powerpoint/2010/main" val="26548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achievers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26</a:t>
            </a:fld>
            <a:endParaRPr lang="en-US"/>
          </a:p>
        </p:txBody>
      </p:sp>
    </p:spTree>
    <p:extLst>
      <p:ext uri="{BB962C8B-B14F-4D97-AF65-F5344CB8AC3E}">
        <p14:creationId xmlns:p14="http://schemas.microsoft.com/office/powerpoint/2010/main" val="227700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was an American </a:t>
            </a:r>
            <a:r>
              <a:rPr lang="en-US" sz="1200" kern="1200" dirty="0" smtClean="0">
                <a:solidFill>
                  <a:schemeClr val="tx1"/>
                </a:solidFill>
                <a:latin typeface="+mn-lt"/>
                <a:ea typeface="+mn-ea"/>
                <a:cs typeface="+mn-cs"/>
                <a:hlinkClick r:id="rId3"/>
              </a:rPr>
              <a:t>cartoonist, </a:t>
            </a:r>
            <a:r>
              <a:rPr lang="en-US" sz="1200" kern="1200" dirty="0" smtClean="0">
                <a:solidFill>
                  <a:schemeClr val="tx1"/>
                </a:solidFill>
                <a:latin typeface="+mn-lt"/>
                <a:ea typeface="+mn-ea"/>
                <a:cs typeface="+mn-cs"/>
                <a:hlinkClick r:id="rId4"/>
              </a:rPr>
              <a:t>writer, and </a:t>
            </a:r>
            <a:r>
              <a:rPr lang="en-US" sz="1200" kern="1200" dirty="0" smtClean="0">
                <a:solidFill>
                  <a:schemeClr val="tx1"/>
                </a:solidFill>
                <a:latin typeface="+mn-lt"/>
                <a:ea typeface="+mn-ea"/>
                <a:cs typeface="+mn-cs"/>
                <a:hlinkClick r:id="rId5"/>
              </a:rPr>
              <a:t>entrepreneur. He was one of the earliest cartoonists to work in the American comic book industry, and his series </a:t>
            </a:r>
            <a:r>
              <a:rPr lang="en-US" sz="1200" i="1" kern="1200" dirty="0" smtClean="0">
                <a:solidFill>
                  <a:schemeClr val="tx1"/>
                </a:solidFill>
                <a:latin typeface="+mn-lt"/>
                <a:ea typeface="+mn-ea"/>
                <a:cs typeface="+mn-cs"/>
                <a:hlinkClick r:id="rId6"/>
              </a:rPr>
              <a:t>The Spirit (1940–1952) was noted for its experiments in content and form.</a:t>
            </a:r>
            <a:endParaRPr lang="en-US" sz="1200" i="1" kern="1200" dirty="0" smtClean="0">
              <a:solidFill>
                <a:schemeClr val="tx1"/>
              </a:solidFill>
              <a:latin typeface="+mn-lt"/>
              <a:ea typeface="+mn-ea"/>
              <a:cs typeface="+mn-cs"/>
            </a:endParaRP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 contract</a:t>
            </a:r>
            <a:r>
              <a:rPr lang="en-US" sz="1200" i="1" kern="1200" baseline="0" dirty="0" smtClean="0">
                <a:solidFill>
                  <a:schemeClr val="tx1"/>
                </a:solidFill>
                <a:latin typeface="+mn-lt"/>
                <a:ea typeface="+mn-ea"/>
                <a:cs typeface="+mn-cs"/>
              </a:rPr>
              <a:t> with God</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Graphic storytelling 1996</a:t>
            </a:r>
          </a:p>
          <a:p>
            <a:r>
              <a:rPr lang="en-US" sz="1200" i="1" kern="1200" baseline="0" dirty="0" smtClean="0">
                <a:solidFill>
                  <a:schemeClr val="tx1"/>
                </a:solidFill>
                <a:latin typeface="+mn-lt"/>
                <a:ea typeface="+mn-ea"/>
                <a:cs typeface="+mn-cs"/>
              </a:rPr>
              <a:t>Comics and sequential art 2008</a:t>
            </a:r>
          </a:p>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3</a:t>
            </a:fld>
            <a:endParaRPr lang="en-US"/>
          </a:p>
        </p:txBody>
      </p:sp>
    </p:spTree>
    <p:extLst>
      <p:ext uri="{BB962C8B-B14F-4D97-AF65-F5344CB8AC3E}">
        <p14:creationId xmlns:p14="http://schemas.microsoft.com/office/powerpoint/2010/main" val="2410033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Further,</a:t>
            </a:r>
          </a:p>
          <a:p>
            <a:r>
              <a:rPr lang="en-US" sz="1200" b="0" i="0" u="none" strike="noStrike" kern="1200" baseline="0" dirty="0" smtClean="0">
                <a:solidFill>
                  <a:schemeClr val="tx1"/>
                </a:solidFill>
                <a:latin typeface="+mn-lt"/>
                <a:ea typeface="+mn-ea"/>
                <a:cs typeface="+mn-cs"/>
              </a:rPr>
              <a:t>most participants recognized the possibility that </a:t>
            </a:r>
            <a:r>
              <a:rPr lang="en-US" sz="1200" b="0" i="0" u="none" strike="noStrike" kern="1200" baseline="0" dirty="0" err="1" smtClean="0">
                <a:solidFill>
                  <a:schemeClr val="tx1"/>
                </a:solidFill>
                <a:latin typeface="+mn-lt"/>
                <a:ea typeface="+mn-ea"/>
                <a:cs typeface="+mn-cs"/>
              </a:rPr>
              <a:t>graphica</a:t>
            </a:r>
            <a:r>
              <a:rPr lang="en-US" sz="1200" b="0" i="0" u="none" strike="noStrike" kern="1200" baseline="0" dirty="0" smtClean="0">
                <a:solidFill>
                  <a:schemeClr val="tx1"/>
                </a:solidFill>
                <a:latin typeface="+mn-lt"/>
                <a:ea typeface="+mn-ea"/>
                <a:cs typeface="+mn-cs"/>
              </a:rPr>
              <a:t> might</a:t>
            </a:r>
          </a:p>
          <a:p>
            <a:r>
              <a:rPr lang="en-US" sz="1200" b="0" i="0" u="none" strike="noStrike" kern="1200" baseline="0" dirty="0" smtClean="0">
                <a:solidFill>
                  <a:schemeClr val="tx1"/>
                </a:solidFill>
                <a:latin typeface="+mn-lt"/>
                <a:ea typeface="+mn-ea"/>
                <a:cs typeface="+mn-cs"/>
              </a:rPr>
              <a:t>serve as important pathways to the critical thinking that they</a:t>
            </a:r>
          </a:p>
          <a:p>
            <a:r>
              <a:rPr lang="en-US" sz="1200" b="0" i="0" u="none" strike="noStrike" kern="1200" baseline="0" dirty="0" smtClean="0">
                <a:solidFill>
                  <a:schemeClr val="tx1"/>
                </a:solidFill>
                <a:latin typeface="+mn-lt"/>
                <a:ea typeface="+mn-ea"/>
                <a:cs typeface="+mn-cs"/>
              </a:rPr>
              <a:t>value for their students. Thus present study findings lend support</a:t>
            </a:r>
          </a:p>
          <a:p>
            <a:r>
              <a:rPr lang="en-US" sz="1200" b="0" i="0" u="none" strike="noStrike" kern="1200" baseline="0" dirty="0" smtClean="0">
                <a:solidFill>
                  <a:schemeClr val="tx1"/>
                </a:solidFill>
                <a:latin typeface="+mn-lt"/>
                <a:ea typeface="+mn-ea"/>
                <a:cs typeface="+mn-cs"/>
              </a:rPr>
              <a:t>for the possibility of additional research, possibly in the qualitative</a:t>
            </a:r>
          </a:p>
          <a:p>
            <a:r>
              <a:rPr lang="en-US" sz="1200" b="0" i="0" u="none" strike="noStrike" kern="1200" baseline="0" dirty="0" smtClean="0">
                <a:solidFill>
                  <a:schemeClr val="tx1"/>
                </a:solidFill>
                <a:latin typeface="+mn-lt"/>
                <a:ea typeface="+mn-ea"/>
                <a:cs typeface="+mn-cs"/>
              </a:rPr>
              <a:t>tradition, to determine if </a:t>
            </a:r>
            <a:r>
              <a:rPr lang="en-US" sz="1200" b="0" i="0" u="none" strike="noStrike" kern="1200" baseline="0" dirty="0" err="1" smtClean="0">
                <a:solidFill>
                  <a:schemeClr val="tx1"/>
                </a:solidFill>
                <a:latin typeface="+mn-lt"/>
                <a:ea typeface="+mn-ea"/>
                <a:cs typeface="+mn-cs"/>
              </a:rPr>
              <a:t>graphica</a:t>
            </a:r>
            <a:r>
              <a:rPr lang="en-US" sz="1200" b="0" i="0" u="none" strike="noStrike" kern="1200" baseline="0" dirty="0" smtClean="0">
                <a:solidFill>
                  <a:schemeClr val="tx1"/>
                </a:solidFill>
                <a:latin typeface="+mn-lt"/>
                <a:ea typeface="+mn-ea"/>
                <a:cs typeface="+mn-cs"/>
              </a:rPr>
              <a:t> might be instructionally</a:t>
            </a:r>
          </a:p>
          <a:p>
            <a:r>
              <a:rPr lang="en-US" sz="1200" b="0" i="0" u="none" strike="noStrike" kern="1200" baseline="0" dirty="0" smtClean="0">
                <a:solidFill>
                  <a:schemeClr val="tx1"/>
                </a:solidFill>
                <a:latin typeface="+mn-lt"/>
                <a:ea typeface="+mn-ea"/>
                <a:cs typeface="+mn-cs"/>
              </a:rPr>
              <a:t>useful. For example, participant responses as to “When would</a:t>
            </a:r>
          </a:p>
          <a:p>
            <a:r>
              <a:rPr lang="en-US" sz="1200" b="0" i="0" u="none" strike="noStrike" kern="1200" baseline="0" dirty="0" smtClean="0">
                <a:solidFill>
                  <a:schemeClr val="tx1"/>
                </a:solidFill>
                <a:latin typeface="+mn-lt"/>
                <a:ea typeface="+mn-ea"/>
                <a:cs typeface="+mn-cs"/>
              </a:rPr>
              <a:t>graphic novels be useful in instruction?” “How can graphic be used</a:t>
            </a:r>
          </a:p>
          <a:p>
            <a:r>
              <a:rPr lang="en-US" sz="1200" b="0" i="0" u="none" strike="noStrike" kern="1200" baseline="0" dirty="0" smtClean="0">
                <a:solidFill>
                  <a:schemeClr val="tx1"/>
                </a:solidFill>
                <a:latin typeface="+mn-lt"/>
                <a:ea typeface="+mn-ea"/>
                <a:cs typeface="+mn-cs"/>
              </a:rPr>
              <a:t>instructionally?” and “When would </a:t>
            </a:r>
            <a:r>
              <a:rPr lang="en-US" sz="1200" b="0" i="0" u="none" strike="noStrike" kern="1200" baseline="0" dirty="0" err="1" smtClean="0">
                <a:solidFill>
                  <a:schemeClr val="tx1"/>
                </a:solidFill>
                <a:latin typeface="+mn-lt"/>
                <a:ea typeface="+mn-ea"/>
                <a:cs typeface="+mn-cs"/>
              </a:rPr>
              <a:t>graphica</a:t>
            </a:r>
            <a:r>
              <a:rPr lang="en-US" sz="1200" b="0" i="0" u="none" strike="noStrike" kern="1200" baseline="0" dirty="0" smtClean="0">
                <a:solidFill>
                  <a:schemeClr val="tx1"/>
                </a:solidFill>
                <a:latin typeface="+mn-lt"/>
                <a:ea typeface="+mn-ea"/>
                <a:cs typeface="+mn-cs"/>
              </a:rPr>
              <a:t> not be appropriate</a:t>
            </a:r>
          </a:p>
          <a:p>
            <a:r>
              <a:rPr lang="en-US" sz="1200" b="0" i="0" u="none" strike="noStrike" kern="1200" baseline="0" dirty="0" smtClean="0">
                <a:solidFill>
                  <a:schemeClr val="tx1"/>
                </a:solidFill>
                <a:latin typeface="+mn-lt"/>
                <a:ea typeface="+mn-ea"/>
                <a:cs typeface="+mn-cs"/>
              </a:rPr>
              <a:t>for instruction?” offer questions for study.</a:t>
            </a:r>
            <a:endParaRPr lang="en-US" dirty="0" smtClean="0"/>
          </a:p>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942316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www.toon-books.com</a:t>
            </a:r>
            <a:r>
              <a:rPr lang="en-US" dirty="0" smtClean="0"/>
              <a:t>/</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43</a:t>
            </a:fld>
            <a:endParaRPr lang="en-US"/>
          </a:p>
        </p:txBody>
      </p:sp>
    </p:spTree>
    <p:extLst>
      <p:ext uri="{BB962C8B-B14F-4D97-AF65-F5344CB8AC3E}">
        <p14:creationId xmlns:p14="http://schemas.microsoft.com/office/powerpoint/2010/main" val="128103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Lost children struggling to save their mother who was kidnapped</a:t>
            </a:r>
            <a:r>
              <a:rPr lang="en-US" baseline="0" dirty="0" smtClean="0"/>
              <a:t> by a beast</a:t>
            </a:r>
          </a:p>
          <a:p>
            <a:r>
              <a:rPr lang="en-US" baseline="0" dirty="0" err="1" smtClean="0"/>
              <a:t>Ny</a:t>
            </a:r>
            <a:r>
              <a:rPr lang="en-US" baseline="0" dirty="0" smtClean="0"/>
              <a:t> times best seller</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53</a:t>
            </a:fld>
            <a:endParaRPr lang="en-US"/>
          </a:p>
        </p:txBody>
      </p:sp>
    </p:spTree>
    <p:extLst>
      <p:ext uri="{BB962C8B-B14F-4D97-AF65-F5344CB8AC3E}">
        <p14:creationId xmlns:p14="http://schemas.microsoft.com/office/powerpoint/2010/main" val="1924768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Nate is 11 and he lives with his dad and older sister.  He has struggles at school and and at home</a:t>
            </a:r>
          </a:p>
          <a:p>
            <a:r>
              <a:rPr lang="en-US" dirty="0" smtClean="0"/>
              <a:t>Series and </a:t>
            </a:r>
            <a:r>
              <a:rPr lang="en-US" dirty="0" err="1" smtClean="0"/>
              <a:t>theres</a:t>
            </a:r>
            <a:r>
              <a:rPr lang="en-US" dirty="0" smtClean="0"/>
              <a:t> a greatest hits book</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54</a:t>
            </a:fld>
            <a:endParaRPr lang="en-US"/>
          </a:p>
        </p:txBody>
      </p:sp>
    </p:spTree>
    <p:extLst>
      <p:ext uri="{BB962C8B-B14F-4D97-AF65-F5344CB8AC3E}">
        <p14:creationId xmlns:p14="http://schemas.microsoft.com/office/powerpoint/2010/main" val="3778440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Coraline</a:t>
            </a:r>
            <a:r>
              <a:rPr lang="en-US" dirty="0" smtClean="0"/>
              <a:t> and written many</a:t>
            </a:r>
            <a:r>
              <a:rPr lang="en-US" baseline="0" dirty="0" smtClean="0"/>
              <a:t> award wining books </a:t>
            </a:r>
          </a:p>
          <a:p>
            <a:r>
              <a:rPr lang="en-US" baseline="0" dirty="0" smtClean="0"/>
              <a:t>Also published by TOON</a:t>
            </a:r>
            <a:endParaRPr lang="en-US" dirty="0" smtClean="0"/>
          </a:p>
          <a:p>
            <a:endParaRPr lang="en-US" dirty="0" smtClean="0"/>
          </a:p>
          <a:p>
            <a:r>
              <a:rPr lang="en-US" dirty="0" smtClean="0"/>
              <a:t>Abandoned</a:t>
            </a:r>
            <a:r>
              <a:rPr lang="en-US" baseline="0" dirty="0" smtClean="0"/>
              <a:t> by their parents and trying to survive the hungry witch</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55</a:t>
            </a:fld>
            <a:endParaRPr lang="en-US"/>
          </a:p>
        </p:txBody>
      </p:sp>
    </p:spTree>
    <p:extLst>
      <p:ext uri="{BB962C8B-B14F-4D97-AF65-F5344CB8AC3E}">
        <p14:creationId xmlns:p14="http://schemas.microsoft.com/office/powerpoint/2010/main" val="2598302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a series,</a:t>
            </a:r>
            <a:r>
              <a:rPr lang="en-US" baseline="0" dirty="0" smtClean="0"/>
              <a:t> no text</a:t>
            </a:r>
          </a:p>
          <a:p>
            <a:endParaRPr lang="en-US" baseline="0" dirty="0" smtClean="0"/>
          </a:p>
          <a:p>
            <a:r>
              <a:rPr lang="en-US" baseline="0" dirty="0" smtClean="0"/>
              <a:t>Sweet owl that’s often lonely and looking for new friends and adventure</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58</a:t>
            </a:fld>
            <a:endParaRPr lang="en-US"/>
          </a:p>
        </p:txBody>
      </p:sp>
    </p:spTree>
    <p:extLst>
      <p:ext uri="{BB962C8B-B14F-4D97-AF65-F5344CB8AC3E}">
        <p14:creationId xmlns:p14="http://schemas.microsoft.com/office/powerpoint/2010/main" val="664695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Bringing the castle back to life and tying that to being a hero in your home</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64</a:t>
            </a:fld>
            <a:endParaRPr lang="en-US"/>
          </a:p>
        </p:txBody>
      </p:sp>
    </p:spTree>
    <p:extLst>
      <p:ext uri="{BB962C8B-B14F-4D97-AF65-F5344CB8AC3E}">
        <p14:creationId xmlns:p14="http://schemas.microsoft.com/office/powerpoint/2010/main" val="234382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Friedns</a:t>
            </a:r>
            <a:r>
              <a:rPr lang="en-US" dirty="0" smtClean="0"/>
              <a:t> at camp, friendship 6</a:t>
            </a:r>
            <a:r>
              <a:rPr lang="en-US" baseline="30000" dirty="0" smtClean="0"/>
              <a:t>th</a:t>
            </a:r>
            <a:r>
              <a:rPr lang="en-US" dirty="0" smtClean="0"/>
              <a:t> grade</a:t>
            </a:r>
          </a:p>
          <a:p>
            <a:r>
              <a:rPr lang="en-US" dirty="0" smtClean="0"/>
              <a:t>Hope </a:t>
            </a:r>
            <a:r>
              <a:rPr lang="en-US" dirty="0" err="1" smtClean="0"/>
              <a:t>larson</a:t>
            </a:r>
            <a:endParaRPr lang="en-US" dirty="0" smtClean="0"/>
          </a:p>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66</a:t>
            </a:fld>
            <a:endParaRPr lang="en-US"/>
          </a:p>
        </p:txBody>
      </p:sp>
    </p:spTree>
    <p:extLst>
      <p:ext uri="{BB962C8B-B14F-4D97-AF65-F5344CB8AC3E}">
        <p14:creationId xmlns:p14="http://schemas.microsoft.com/office/powerpoint/2010/main" val="156216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Introduces</a:t>
            </a:r>
            <a:r>
              <a:rPr lang="en-US" baseline="0" dirty="0" smtClean="0"/>
              <a:t> a homosexual character</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69</a:t>
            </a:fld>
            <a:endParaRPr lang="en-US"/>
          </a:p>
        </p:txBody>
      </p:sp>
    </p:spTree>
    <p:extLst>
      <p:ext uri="{BB962C8B-B14F-4D97-AF65-F5344CB8AC3E}">
        <p14:creationId xmlns:p14="http://schemas.microsoft.com/office/powerpoint/2010/main" val="2196419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child’s story of the holocaust</a:t>
            </a:r>
          </a:p>
          <a:p>
            <a:r>
              <a:rPr lang="en-US" dirty="0" smtClean="0"/>
              <a:t>acclaim</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77</a:t>
            </a:fld>
            <a:endParaRPr lang="en-US"/>
          </a:p>
        </p:txBody>
      </p:sp>
    </p:spTree>
    <p:extLst>
      <p:ext uri="{BB962C8B-B14F-4D97-AF65-F5344CB8AC3E}">
        <p14:creationId xmlns:p14="http://schemas.microsoft.com/office/powerpoint/2010/main" val="376210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graphic novel?</a:t>
            </a:r>
          </a:p>
          <a:p>
            <a:endParaRPr lang="en-US" dirty="0" smtClean="0"/>
          </a:p>
          <a:p>
            <a:r>
              <a:rPr lang="en-US" dirty="0" smtClean="0"/>
              <a:t>We</a:t>
            </a:r>
            <a:r>
              <a:rPr lang="en-US" baseline="0" dirty="0" smtClean="0"/>
              <a:t> hear the term graphic novel and and then we hear others like ‘</a:t>
            </a:r>
            <a:r>
              <a:rPr lang="en-US" baseline="0" dirty="0" err="1" smtClean="0"/>
              <a:t>graphica</a:t>
            </a:r>
            <a:r>
              <a:rPr lang="en-US" baseline="0" dirty="0" smtClean="0"/>
              <a:t>’ and then I think of other texts like those from author Gail Gibbons and wonder, are those graphic novels?  Maybe those should be called graphic texts.  So, we’ll start with sharing information on defining the graphic novel.</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4</a:t>
            </a:fld>
            <a:endParaRPr lang="en-US"/>
          </a:p>
        </p:txBody>
      </p:sp>
    </p:spTree>
    <p:extLst>
      <p:ext uri="{BB962C8B-B14F-4D97-AF65-F5344CB8AC3E}">
        <p14:creationId xmlns:p14="http://schemas.microsoft.com/office/powerpoint/2010/main" val="1743493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78</a:t>
            </a:fld>
            <a:endParaRPr lang="en-US"/>
          </a:p>
        </p:txBody>
      </p:sp>
    </p:spTree>
    <p:extLst>
      <p:ext uri="{BB962C8B-B14F-4D97-AF65-F5344CB8AC3E}">
        <p14:creationId xmlns:p14="http://schemas.microsoft.com/office/powerpoint/2010/main" val="3243845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Dust</a:t>
            </a:r>
            <a:r>
              <a:rPr lang="en-US" baseline="0" dirty="0" smtClean="0"/>
              <a:t> bowl</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79</a:t>
            </a:fld>
            <a:endParaRPr lang="en-US"/>
          </a:p>
        </p:txBody>
      </p:sp>
    </p:spTree>
    <p:extLst>
      <p:ext uri="{BB962C8B-B14F-4D97-AF65-F5344CB8AC3E}">
        <p14:creationId xmlns:p14="http://schemas.microsoft.com/office/powerpoint/2010/main" val="546283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Awards for Yummy</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84</a:t>
            </a:fld>
            <a:endParaRPr lang="en-US"/>
          </a:p>
        </p:txBody>
      </p:sp>
    </p:spTree>
    <p:extLst>
      <p:ext uri="{BB962C8B-B14F-4D97-AF65-F5344CB8AC3E}">
        <p14:creationId xmlns:p14="http://schemas.microsoft.com/office/powerpoint/2010/main" val="1696364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boy gets a</a:t>
            </a:r>
            <a:r>
              <a:rPr lang="en-US" baseline="0" dirty="0" smtClean="0"/>
              <a:t> cardboard box as a gift and magical things start happening</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85</a:t>
            </a:fld>
            <a:endParaRPr lang="en-US"/>
          </a:p>
        </p:txBody>
      </p:sp>
    </p:spTree>
    <p:extLst>
      <p:ext uri="{BB962C8B-B14F-4D97-AF65-F5344CB8AC3E}">
        <p14:creationId xmlns:p14="http://schemas.microsoft.com/office/powerpoint/2010/main" val="405987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Memoir</a:t>
            </a:r>
            <a:r>
              <a:rPr lang="en-US" baseline="0" dirty="0" smtClean="0"/>
              <a:t> of growing up in Iran </a:t>
            </a:r>
            <a:r>
              <a:rPr lang="en-US" baseline="0" dirty="0" err="1" smtClean="0"/>
              <a:t>duirng</a:t>
            </a:r>
            <a:r>
              <a:rPr lang="en-US" baseline="0" dirty="0" smtClean="0"/>
              <a:t> the time of the </a:t>
            </a:r>
            <a:r>
              <a:rPr lang="en-US" baseline="0" dirty="0" err="1" smtClean="0"/>
              <a:t>islamic</a:t>
            </a:r>
            <a:r>
              <a:rPr lang="en-US" baseline="0" dirty="0" smtClean="0"/>
              <a:t> </a:t>
            </a:r>
            <a:r>
              <a:rPr lang="en-US" baseline="0" dirty="0" err="1" smtClean="0"/>
              <a:t>revolustion</a:t>
            </a:r>
            <a:endParaRPr lang="en-US" baseline="0" dirty="0" smtClean="0"/>
          </a:p>
          <a:p>
            <a:r>
              <a:rPr lang="en-US" baseline="0" dirty="0" smtClean="0"/>
              <a:t>Award winning</a:t>
            </a:r>
          </a:p>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92</a:t>
            </a:fld>
            <a:endParaRPr lang="en-US"/>
          </a:p>
        </p:txBody>
      </p:sp>
    </p:spTree>
    <p:extLst>
      <p:ext uri="{BB962C8B-B14F-4D97-AF65-F5344CB8AC3E}">
        <p14:creationId xmlns:p14="http://schemas.microsoft.com/office/powerpoint/2010/main" val="3524311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a:t>
            </a:r>
            <a:r>
              <a:rPr lang="en-US" baseline="0" dirty="0" smtClean="0"/>
              <a:t> of a Jewish survivor and his son</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101</a:t>
            </a:fld>
            <a:endParaRPr lang="en-US"/>
          </a:p>
        </p:txBody>
      </p:sp>
    </p:spTree>
    <p:extLst>
      <p:ext uri="{BB962C8B-B14F-4D97-AF65-F5344CB8AC3E}">
        <p14:creationId xmlns:p14="http://schemas.microsoft.com/office/powerpoint/2010/main" val="1650876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Sci</a:t>
            </a:r>
            <a:r>
              <a:rPr lang="en-US" dirty="0" smtClean="0"/>
              <a:t> Fi</a:t>
            </a:r>
          </a:p>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102</a:t>
            </a:fld>
            <a:endParaRPr lang="en-US"/>
          </a:p>
        </p:txBody>
      </p:sp>
    </p:spTree>
    <p:extLst>
      <p:ext uri="{BB962C8B-B14F-4D97-AF65-F5344CB8AC3E}">
        <p14:creationId xmlns:p14="http://schemas.microsoft.com/office/powerpoint/2010/main" val="3770849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author was one of the few allowed to visit north </a:t>
            </a:r>
            <a:r>
              <a:rPr lang="en-US" dirty="0" err="1" smtClean="0"/>
              <a:t>korea</a:t>
            </a:r>
            <a:r>
              <a:rPr lang="en-US" baseline="0" dirty="0" smtClean="0"/>
              <a:t> in 2001 and this is the story of his visit in graphic form</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103</a:t>
            </a:fld>
            <a:endParaRPr lang="en-US"/>
          </a:p>
        </p:txBody>
      </p:sp>
    </p:spTree>
    <p:extLst>
      <p:ext uri="{BB962C8B-B14F-4D97-AF65-F5344CB8AC3E}">
        <p14:creationId xmlns:p14="http://schemas.microsoft.com/office/powerpoint/2010/main" val="2005034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108</a:t>
            </a:fld>
            <a:endParaRPr lang="en-US"/>
          </a:p>
        </p:txBody>
      </p:sp>
    </p:spTree>
    <p:extLst>
      <p:ext uri="{BB962C8B-B14F-4D97-AF65-F5344CB8AC3E}">
        <p14:creationId xmlns:p14="http://schemas.microsoft.com/office/powerpoint/2010/main" val="240696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McTaggart</a:t>
            </a:r>
            <a:r>
              <a:rPr lang="en-US" sz="1200" kern="1200" dirty="0" smtClean="0">
                <a:solidFill>
                  <a:schemeClr val="tx1"/>
                </a:solidFill>
                <a:effectLst/>
                <a:latin typeface="+mn-lt"/>
                <a:ea typeface="+mn-ea"/>
                <a:cs typeface="+mn-cs"/>
              </a:rPr>
              <a:t> says it best by stating, “While all graphic novels are comics, not all comic books are graphic novels” (2008, p. 31). </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5</a:t>
            </a:fld>
            <a:endParaRPr lang="en-US"/>
          </a:p>
        </p:txBody>
      </p:sp>
    </p:spTree>
    <p:extLst>
      <p:ext uri="{BB962C8B-B14F-4D97-AF65-F5344CB8AC3E}">
        <p14:creationId xmlns:p14="http://schemas.microsoft.com/office/powerpoint/2010/main" val="38095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several other definitions</a:t>
            </a:r>
            <a:r>
              <a:rPr lang="en-US" baseline="0" dirty="0" smtClean="0"/>
              <a:t> including those that mentioned the physical differences between comics and novels-We know it’s a comic book when we see a magazine-like publication, 28 page length, stapled spines, etc.  Some researchers defined graphic novels as texts that physically look like books with beginning, middle and end stories-similar to a picture book.  And then I thought about, well, what’s the difference between a graphic novel and a picture book?  </a:t>
            </a:r>
            <a:r>
              <a:rPr lang="en-US" baseline="0" dirty="0" err="1" smtClean="0"/>
              <a:t>Ahhhh</a:t>
            </a:r>
            <a:endParaRPr lang="en-US" baseline="0" dirty="0" smtClean="0"/>
          </a:p>
          <a:p>
            <a:endParaRPr lang="en-US" baseline="0" dirty="0" smtClean="0"/>
          </a:p>
          <a:p>
            <a:r>
              <a:rPr lang="en-US" baseline="0" dirty="0" smtClean="0"/>
              <a:t>As I tried to define graphic novel, I read work by Scott McCloud</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6</a:t>
            </a:fld>
            <a:endParaRPr lang="en-US"/>
          </a:p>
        </p:txBody>
      </p:sp>
    </p:spTree>
    <p:extLst>
      <p:ext uri="{BB962C8B-B14F-4D97-AF65-F5344CB8AC3E}">
        <p14:creationId xmlns:p14="http://schemas.microsoft.com/office/powerpoint/2010/main" val="262800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I tried to define graphic novel, I read work by Scott McCloud. </a:t>
            </a:r>
            <a:r>
              <a:rPr lang="en-US" sz="1200" kern="1200" dirty="0" smtClean="0">
                <a:solidFill>
                  <a:schemeClr val="tx1"/>
                </a:solidFill>
                <a:latin typeface="+mn-lt"/>
                <a:ea typeface="+mn-ea"/>
                <a:cs typeface="+mn-cs"/>
              </a:rPr>
              <a:t>Scott McCloud is an American cartoonist and comics theorist. He is best known for his non-fiction books about comics, Understanding Comics, Reinventing Comics, and Making Comics</a:t>
            </a:r>
            <a:endParaRPr lang="en-US" dirty="0" smtClean="0"/>
          </a:p>
          <a:p>
            <a:endParaRPr lang="en-US" dirty="0" smtClean="0"/>
          </a:p>
          <a:p>
            <a:r>
              <a:rPr lang="en-US" dirty="0" smtClean="0"/>
              <a:t>And he said this…</a:t>
            </a:r>
          </a:p>
          <a:p>
            <a:endParaRPr lang="en-US" dirty="0" smtClean="0"/>
          </a:p>
          <a:p>
            <a:r>
              <a:rPr lang="en-US" dirty="0" smtClean="0"/>
              <a:t>And this is how I</a:t>
            </a:r>
            <a:r>
              <a:rPr lang="en-US" baseline="0" dirty="0" smtClean="0"/>
              <a:t> feel about graphic novels.  Attempts to define this category of text is on-going and as books continue to break the traditional novel or storybook mold, defining graphic novel will be an on-going process.  But as educators, I think its important that we are thinking about this and because of the popularity of graphic texts, we should keep thinking about these texts and how we can use them in the classroom in effective ways.</a:t>
            </a:r>
          </a:p>
          <a:p>
            <a:endParaRPr lang="en-US" dirty="0" smtClean="0"/>
          </a:p>
          <a:p>
            <a:r>
              <a:rPr lang="en-US" dirty="0" smtClean="0"/>
              <a:t>As long as</a:t>
            </a:r>
            <a:r>
              <a:rPr lang="en-US" baseline="0" dirty="0" smtClean="0"/>
              <a:t> </a:t>
            </a:r>
            <a:r>
              <a:rPr lang="en-US" dirty="0" smtClean="0"/>
              <a:t> authors continue to break the literature</a:t>
            </a:r>
            <a:r>
              <a:rPr lang="en-US" baseline="0" dirty="0" smtClean="0"/>
              <a:t> molds, the definition will probably always lack clear lines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7</a:t>
            </a:fld>
            <a:endParaRPr lang="en-US"/>
          </a:p>
        </p:txBody>
      </p:sp>
    </p:spTree>
    <p:extLst>
      <p:ext uri="{BB962C8B-B14F-4D97-AF65-F5344CB8AC3E}">
        <p14:creationId xmlns:p14="http://schemas.microsoft.com/office/powerpoint/2010/main" val="244329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of the most popular resource books by Scott McCloud</a:t>
            </a:r>
          </a:p>
          <a:p>
            <a:r>
              <a:rPr lang="en-US" baseline="0" dirty="0" smtClean="0"/>
              <a:t>When learning about how to teach graphic texts in the classroom, we draw on the expertise of comic experts.</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8</a:t>
            </a:fld>
            <a:endParaRPr lang="en-US"/>
          </a:p>
        </p:txBody>
      </p:sp>
    </p:spTree>
    <p:extLst>
      <p:ext uri="{BB962C8B-B14F-4D97-AF65-F5344CB8AC3E}">
        <p14:creationId xmlns:p14="http://schemas.microsoft.com/office/powerpoint/2010/main" val="220600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9</a:t>
            </a:fld>
            <a:endParaRPr lang="en-US"/>
          </a:p>
        </p:txBody>
      </p:sp>
    </p:spTree>
    <p:extLst>
      <p:ext uri="{BB962C8B-B14F-4D97-AF65-F5344CB8AC3E}">
        <p14:creationId xmlns:p14="http://schemas.microsoft.com/office/powerpoint/2010/main" val="262800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first read the term </a:t>
            </a:r>
            <a:r>
              <a:rPr lang="en-US" dirty="0" err="1" smtClean="0"/>
              <a:t>graphica</a:t>
            </a:r>
            <a:r>
              <a:rPr lang="en-US" dirty="0" smtClean="0"/>
              <a:t>, the piece of research</a:t>
            </a:r>
            <a:r>
              <a:rPr lang="en-US" baseline="0" dirty="0" smtClean="0"/>
              <a:t> used the term to collectively define comics and graphic novels.  But after my candidacy defense, I learned from one of my committee members that any text with comic like illustrations and text that work together to send a message or tell a story or give information can be considered </a:t>
            </a:r>
            <a:r>
              <a:rPr lang="en-US" baseline="0" dirty="0" err="1" smtClean="0"/>
              <a:t>graphica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8062AE-2936-AC45-8B26-B457950D418D}" type="slidenum">
              <a:rPr lang="en-US" smtClean="0"/>
              <a:t>10</a:t>
            </a:fld>
            <a:endParaRPr lang="en-US"/>
          </a:p>
        </p:txBody>
      </p:sp>
    </p:spTree>
    <p:extLst>
      <p:ext uri="{BB962C8B-B14F-4D97-AF65-F5344CB8AC3E}">
        <p14:creationId xmlns:p14="http://schemas.microsoft.com/office/powerpoint/2010/main" val="298876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1260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78053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1084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07700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73470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00337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3936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7757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7136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7034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83473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F4BCE4-7FDE-7E41-82BD-66A01748F41C}" type="datetimeFigureOut">
              <a:rPr lang="en-US" smtClean="0"/>
              <a:t>4/15/15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F4BCE4-7FDE-7E41-82BD-66A01748F41C}" type="datetimeFigureOut">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F4BCE4-7FDE-7E41-82BD-66A01748F41C}" type="datetimeFigureOut">
              <a:rPr lang="en-US" smtClean="0"/>
              <a:t>4/15/15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F4BCE4-7FDE-7E41-82BD-66A01748F41C}" type="datetimeFigureOut">
              <a:rPr lang="en-US" smtClean="0"/>
              <a:t>4/15/15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4BCE4-7FDE-7E41-82BD-66A01748F41C}" type="datetimeFigureOut">
              <a:rPr lang="en-US" smtClean="0"/>
              <a:t>4/15/15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F4BCE4-7FDE-7E41-82BD-66A01748F41C}" type="datetimeFigureOut">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F4BCE4-7FDE-7E41-82BD-66A01748F41C}" type="datetimeFigureOut">
              <a:rPr lang="en-US" smtClean="0"/>
              <a:t>4/15/15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283BBB-F559-C443-9EEE-4DFBB19EAC94}"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4BCE4-7FDE-7E41-82BD-66A01748F41C}" type="datetimeFigureOut">
              <a:rPr lang="en-US" smtClean="0"/>
              <a:t>4/15/15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83BBB-F559-C443-9EEE-4DFBB19EAC94}"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4BCE4-7FDE-7E41-82BD-66A01748F41C}" type="datetimeFigureOut">
              <a:rPr lang="en-US" smtClean="0">
                <a:solidFill>
                  <a:prstClr val="white">
                    <a:tint val="75000"/>
                  </a:prstClr>
                </a:solidFill>
                <a:latin typeface="Calibri"/>
              </a:rPr>
              <a:pPr/>
              <a:t>4/15/15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83BBB-F559-C443-9EEE-4DFBB19EAC94}"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1074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hyperlink" Target="http://www.graphicnovelreporter.com" TargetMode="External"/><Relationship Id="rId4" Type="http://schemas.openxmlformats.org/officeDocument/2006/relationships/hyperlink" Target="http://www.commonsensemedia.org/book-lists/graphic-novels" TargetMode="External"/><Relationship Id="rId5" Type="http://schemas.openxmlformats.org/officeDocument/2006/relationships/hyperlink" Target="http://www.getgraphic.org/teachers.php" TargetMode="External"/><Relationship Id="rId6" Type="http://schemas.openxmlformats.org/officeDocument/2006/relationships/hyperlink" Target="http://www.scholastic.com/teachers/lesson-plan/using-graphic-novels-children-and-teens-guide-teachers-and-librarians" TargetMode="External"/><Relationship Id="rId1" Type="http://schemas.openxmlformats.org/officeDocument/2006/relationships/slideLayout" Target="../slideLayouts/slideLayout2.xml"/><Relationship Id="rId2" Type="http://schemas.openxmlformats.org/officeDocument/2006/relationships/hyperlink" Target="http://cbldf.org/2013/06/using-graphic-novels-in-education-persepolis/"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ohiorc.org/adlit/InPerspective/Issue/2014-02.aspx" TargetMode="External"/><Relationship Id="rId4" Type="http://schemas.openxmlformats.org/officeDocument/2006/relationships/hyperlink" Target="http://www.ala.org/alsc/graphicnovels2013" TargetMode="External"/><Relationship Id="rId5" Type="http://schemas.openxmlformats.org/officeDocument/2006/relationships/hyperlink" Target="http://www.ala.org/alsc/graphicnovels2014" TargetMode="External"/><Relationship Id="rId6" Type="http://schemas.openxmlformats.org/officeDocument/2006/relationships/hyperlink" Target="http://www.slj.com/2014/09/books-media/graphic-novels/the-graphic-advantage-teaching-with-graphic-novels/%23_" TargetMode="External"/><Relationship Id="rId1" Type="http://schemas.openxmlformats.org/officeDocument/2006/relationships/slideLayout" Target="../slideLayouts/slideLayout2.xml"/><Relationship Id="rId2" Type="http://schemas.openxmlformats.org/officeDocument/2006/relationships/hyperlink" Target="http://blogs.slj.com/goodcomicsforkids/"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readingwithpictures.org/2012/03/reading-lessons-graphic-novels-101/" TargetMode="External"/><Relationship Id="rId4" Type="http://schemas.openxmlformats.org/officeDocument/2006/relationships/hyperlink" Target="http://www.makebeliefscomix.com/Comix/" TargetMode="External"/><Relationship Id="rId1" Type="http://schemas.openxmlformats.org/officeDocument/2006/relationships/slideLayout" Target="../slideLayouts/slideLayout2.xml"/><Relationship Id="rId2" Type="http://schemas.openxmlformats.org/officeDocument/2006/relationships/hyperlink" Target="http://www.ncte.org/magazine/archives/122031"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raphicnovelreporter.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corestandards.org/ELA-Literacy/RL/5/7/"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gif"/><Relationship Id="rId5"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6.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1.28.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36" y="755166"/>
            <a:ext cx="6668514" cy="4954351"/>
          </a:xfrm>
          <a:prstGeom prst="rect">
            <a:avLst/>
          </a:prstGeom>
        </p:spPr>
      </p:pic>
      <p:sp>
        <p:nvSpPr>
          <p:cNvPr id="5" name="Text Placeholder 4"/>
          <p:cNvSpPr>
            <a:spLocks noGrp="1"/>
          </p:cNvSpPr>
          <p:nvPr>
            <p:ph type="body" sz="half" idx="2"/>
          </p:nvPr>
        </p:nvSpPr>
        <p:spPr>
          <a:xfrm>
            <a:off x="1792288" y="5367337"/>
            <a:ext cx="5486400" cy="1130829"/>
          </a:xfrm>
        </p:spPr>
        <p:txBody>
          <a:bodyPr>
            <a:normAutofit/>
          </a:bodyPr>
          <a:lstStyle/>
          <a:p>
            <a:endParaRPr lang="en-US" dirty="0" smtClean="0"/>
          </a:p>
          <a:p>
            <a:endParaRPr lang="en-US" dirty="0"/>
          </a:p>
          <a:p>
            <a:pPr algn="ctr"/>
            <a:r>
              <a:rPr lang="en-US" dirty="0"/>
              <a:t>http://</a:t>
            </a:r>
            <a:r>
              <a:rPr lang="en-US" dirty="0" err="1"/>
              <a:t>graphicnovelsandhighschoolenglish.com</a:t>
            </a:r>
            <a:endParaRPr lang="en-US" dirty="0"/>
          </a:p>
        </p:txBody>
      </p:sp>
    </p:spTree>
    <p:extLst>
      <p:ext uri="{BB962C8B-B14F-4D97-AF65-F5344CB8AC3E}">
        <p14:creationId xmlns:p14="http://schemas.microsoft.com/office/powerpoint/2010/main" val="26154869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sz="4000" dirty="0" smtClean="0"/>
              <a:t>What is ‘</a:t>
            </a:r>
            <a:r>
              <a:rPr lang="en-US" sz="4000" dirty="0" err="1" smtClean="0"/>
              <a:t>Graphica</a:t>
            </a:r>
            <a:r>
              <a:rPr lang="en-US" sz="4000" dirty="0" smtClean="0"/>
              <a:t>’ ?</a:t>
            </a:r>
          </a:p>
          <a:p>
            <a:pPr marL="0" indent="0">
              <a:buNone/>
            </a:pPr>
            <a:endParaRPr lang="en-US" dirty="0"/>
          </a:p>
          <a:p>
            <a:pPr marL="0" indent="0">
              <a:buNone/>
            </a:pPr>
            <a:r>
              <a:rPr lang="en-US" dirty="0" smtClean="0"/>
              <a:t> </a:t>
            </a:r>
            <a:endParaRPr lang="en-US" sz="2000" dirty="0"/>
          </a:p>
        </p:txBody>
      </p:sp>
    </p:spTree>
    <p:extLst>
      <p:ext uri="{BB962C8B-B14F-4D97-AF65-F5344CB8AC3E}">
        <p14:creationId xmlns:p14="http://schemas.microsoft.com/office/powerpoint/2010/main" val="161700978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1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239" y="0"/>
            <a:ext cx="4746172" cy="6858000"/>
          </a:xfrm>
          <a:prstGeom prst="rect">
            <a:avLst/>
          </a:prstGeom>
        </p:spPr>
      </p:pic>
    </p:spTree>
    <p:extLst>
      <p:ext uri="{BB962C8B-B14F-4D97-AF65-F5344CB8AC3E}">
        <p14:creationId xmlns:p14="http://schemas.microsoft.com/office/powerpoint/2010/main" val="50638765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9 at 3.20.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6" y="145249"/>
            <a:ext cx="9098868" cy="6712751"/>
          </a:xfrm>
          <a:prstGeom prst="rect">
            <a:avLst/>
          </a:prstGeom>
        </p:spPr>
      </p:pic>
    </p:spTree>
    <p:extLst>
      <p:ext uri="{BB962C8B-B14F-4D97-AF65-F5344CB8AC3E}">
        <p14:creationId xmlns:p14="http://schemas.microsoft.com/office/powerpoint/2010/main" val="279297487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9 at 4.20.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419" y="-17494"/>
            <a:ext cx="4473213" cy="6875494"/>
          </a:xfrm>
          <a:prstGeom prst="rect">
            <a:avLst/>
          </a:prstGeom>
        </p:spPr>
      </p:pic>
    </p:spTree>
    <p:extLst>
      <p:ext uri="{BB962C8B-B14F-4D97-AF65-F5344CB8AC3E}">
        <p14:creationId xmlns:p14="http://schemas.microsoft.com/office/powerpoint/2010/main" val="210443484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6-19 at 3.0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171" y="-18180"/>
            <a:ext cx="4456461" cy="6876180"/>
          </a:xfrm>
          <a:prstGeom prst="rect">
            <a:avLst/>
          </a:prstGeom>
        </p:spPr>
      </p:pic>
    </p:spTree>
    <p:extLst>
      <p:ext uri="{BB962C8B-B14F-4D97-AF65-F5344CB8AC3E}">
        <p14:creationId xmlns:p14="http://schemas.microsoft.com/office/powerpoint/2010/main" val="64870183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2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801" y="0"/>
            <a:ext cx="4509171" cy="6858000"/>
          </a:xfrm>
          <a:prstGeom prst="rect">
            <a:avLst/>
          </a:prstGeom>
        </p:spPr>
      </p:pic>
    </p:spTree>
    <p:extLst>
      <p:ext uri="{BB962C8B-B14F-4D97-AF65-F5344CB8AC3E}">
        <p14:creationId xmlns:p14="http://schemas.microsoft.com/office/powerpoint/2010/main" val="146584342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Teaching Resources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2000" dirty="0"/>
          </a:p>
          <a:p>
            <a:pPr marL="0" indent="0">
              <a:buNone/>
            </a:pPr>
            <a:r>
              <a:rPr lang="en-US" sz="2400" dirty="0">
                <a:hlinkClick r:id="rId2"/>
              </a:rPr>
              <a:t>http://cbldf.org/2013/06/using-graphic-novels-in-education-persepolis</a:t>
            </a:r>
            <a:r>
              <a:rPr lang="en-US" sz="2400" dirty="0" smtClean="0">
                <a:hlinkClick r:id="rId2"/>
              </a:rPr>
              <a:t>/</a:t>
            </a:r>
            <a:endParaRPr lang="en-US" sz="2400" dirty="0" smtClean="0"/>
          </a:p>
          <a:p>
            <a:pPr marL="0" indent="0">
              <a:buNone/>
            </a:pPr>
            <a:endParaRPr lang="en-US" sz="2400" dirty="0"/>
          </a:p>
          <a:p>
            <a:pPr marL="0" indent="0">
              <a:buNone/>
            </a:pPr>
            <a:r>
              <a:rPr lang="en-US" sz="2400" dirty="0">
                <a:hlinkClick r:id="rId3"/>
              </a:rPr>
              <a:t>http://</a:t>
            </a:r>
            <a:r>
              <a:rPr lang="en-US" sz="2400" dirty="0" smtClean="0">
                <a:hlinkClick r:id="rId3"/>
              </a:rPr>
              <a:t>www.graphicnovelreporter.com</a:t>
            </a:r>
            <a:endParaRPr lang="en-US" sz="2400" dirty="0" smtClean="0"/>
          </a:p>
          <a:p>
            <a:pPr marL="0" indent="0">
              <a:buNone/>
            </a:pPr>
            <a:endParaRPr lang="en-US" sz="2400" dirty="0"/>
          </a:p>
          <a:p>
            <a:pPr marL="0" indent="0">
              <a:buNone/>
            </a:pPr>
            <a:r>
              <a:rPr lang="en-US" sz="2400" dirty="0">
                <a:hlinkClick r:id="rId4"/>
              </a:rPr>
              <a:t>http://www.commonsensemedia.org/book-lists/graphic-</a:t>
            </a:r>
            <a:r>
              <a:rPr lang="en-US" sz="2400" dirty="0" smtClean="0">
                <a:hlinkClick r:id="rId4"/>
              </a:rPr>
              <a:t>novels</a:t>
            </a:r>
            <a:endParaRPr lang="en-US" sz="2400" dirty="0" smtClean="0"/>
          </a:p>
          <a:p>
            <a:pPr marL="0" indent="0">
              <a:buNone/>
            </a:pPr>
            <a:endParaRPr lang="en-US" sz="2400" dirty="0"/>
          </a:p>
          <a:p>
            <a:pPr marL="0" indent="0">
              <a:buNone/>
            </a:pPr>
            <a:r>
              <a:rPr lang="en-US" sz="2400" dirty="0">
                <a:hlinkClick r:id="rId5"/>
              </a:rPr>
              <a:t>http://www.getgraphic.org/</a:t>
            </a:r>
            <a:r>
              <a:rPr lang="en-US" sz="2400" dirty="0" smtClean="0">
                <a:hlinkClick r:id="rId5"/>
              </a:rPr>
              <a:t>teachers.php</a:t>
            </a:r>
            <a:endParaRPr lang="en-US" sz="2400" dirty="0" smtClean="0"/>
          </a:p>
          <a:p>
            <a:pPr marL="0" indent="0">
              <a:buNone/>
            </a:pPr>
            <a:endParaRPr lang="en-US" sz="2400" dirty="0"/>
          </a:p>
          <a:p>
            <a:pPr marL="0" indent="0">
              <a:buNone/>
            </a:pPr>
            <a:r>
              <a:rPr lang="en-US" sz="2400" dirty="0">
                <a:hlinkClick r:id="rId6"/>
              </a:rPr>
              <a:t>http://</a:t>
            </a:r>
            <a:r>
              <a:rPr lang="en-US" sz="2400" dirty="0" err="1">
                <a:hlinkClick r:id="rId6"/>
              </a:rPr>
              <a:t>www.scholastic.com</a:t>
            </a:r>
            <a:r>
              <a:rPr lang="en-US" sz="2400" dirty="0">
                <a:hlinkClick r:id="rId6"/>
              </a:rPr>
              <a:t>/teachers/lesson-plan/using-graphic-novels-children-and-teens-guide-teachers-and-librarians</a:t>
            </a:r>
            <a:endParaRPr lang="en-US" sz="2400" dirty="0"/>
          </a:p>
        </p:txBody>
      </p:sp>
    </p:spTree>
    <p:extLst>
      <p:ext uri="{BB962C8B-B14F-4D97-AF65-F5344CB8AC3E}">
        <p14:creationId xmlns:p14="http://schemas.microsoft.com/office/powerpoint/2010/main" val="70354388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Resources</a:t>
            </a:r>
            <a:endParaRPr lang="en-US" dirty="0"/>
          </a:p>
        </p:txBody>
      </p:sp>
      <p:sp>
        <p:nvSpPr>
          <p:cNvPr id="7" name="Content Placeholder 6"/>
          <p:cNvSpPr>
            <a:spLocks noGrp="1"/>
          </p:cNvSpPr>
          <p:nvPr>
            <p:ph idx="1"/>
          </p:nvPr>
        </p:nvSpPr>
        <p:spPr/>
        <p:txBody>
          <a:bodyPr/>
          <a:lstStyle/>
          <a:p>
            <a:pPr marL="0" indent="0">
              <a:buNone/>
            </a:pPr>
            <a:r>
              <a:rPr lang="en-US" sz="2400" u="sng" dirty="0">
                <a:hlinkClick r:id="rId2"/>
              </a:rPr>
              <a:t>http://blogs.slj.com/goodcomicsforkids</a:t>
            </a:r>
            <a:r>
              <a:rPr lang="en-US" sz="2400" u="sng" dirty="0" smtClean="0">
                <a:hlinkClick r:id="rId2"/>
              </a:rPr>
              <a:t>/</a:t>
            </a:r>
            <a:endParaRPr lang="en-US" sz="2400" u="sng" dirty="0" smtClean="0"/>
          </a:p>
          <a:p>
            <a:pPr marL="0" indent="0">
              <a:buNone/>
            </a:pPr>
            <a:endParaRPr lang="en-US" sz="2400" dirty="0" smtClean="0">
              <a:hlinkClick r:id="rId3"/>
            </a:endParaRPr>
          </a:p>
          <a:p>
            <a:pPr marL="0" indent="0">
              <a:buNone/>
            </a:pPr>
            <a:r>
              <a:rPr lang="en-US" sz="2400" dirty="0" smtClean="0">
                <a:hlinkClick r:id="rId3"/>
              </a:rPr>
              <a:t>http</a:t>
            </a:r>
            <a:r>
              <a:rPr lang="en-US" sz="2400" dirty="0">
                <a:hlinkClick r:id="rId3"/>
              </a:rPr>
              <a:t>://www.ohiorc.org/adlit/InPerspective/Issue/2014-02.</a:t>
            </a:r>
            <a:r>
              <a:rPr lang="en-US" sz="2400" dirty="0" smtClean="0">
                <a:hlinkClick r:id="rId3"/>
              </a:rPr>
              <a:t>aspx</a:t>
            </a:r>
            <a:endParaRPr lang="en-US" sz="2400" dirty="0" smtClean="0"/>
          </a:p>
          <a:p>
            <a:pPr marL="0" indent="0">
              <a:buNone/>
            </a:pPr>
            <a:endParaRPr lang="en-US" sz="2400" dirty="0" smtClean="0">
              <a:hlinkClick r:id="rId4"/>
            </a:endParaRPr>
          </a:p>
          <a:p>
            <a:pPr marL="0" indent="0">
              <a:buNone/>
            </a:pPr>
            <a:r>
              <a:rPr lang="en-US" sz="2400" dirty="0" smtClean="0">
                <a:hlinkClick r:id="rId4"/>
              </a:rPr>
              <a:t>http</a:t>
            </a:r>
            <a:r>
              <a:rPr lang="en-US" sz="2400" dirty="0">
                <a:hlinkClick r:id="rId4"/>
              </a:rPr>
              <a:t>://www.ala.org/alsc/</a:t>
            </a:r>
            <a:r>
              <a:rPr lang="en-US" sz="2400" dirty="0" smtClean="0">
                <a:hlinkClick r:id="rId4"/>
              </a:rPr>
              <a:t>graphicnovels2013</a:t>
            </a:r>
            <a:endParaRPr lang="en-US" sz="2400" dirty="0" smtClean="0"/>
          </a:p>
          <a:p>
            <a:pPr marL="0" indent="0">
              <a:buNone/>
            </a:pPr>
            <a:endParaRPr lang="en-US" sz="2400" dirty="0" smtClean="0">
              <a:hlinkClick r:id="rId5"/>
            </a:endParaRPr>
          </a:p>
          <a:p>
            <a:pPr marL="0" indent="0">
              <a:buNone/>
            </a:pPr>
            <a:r>
              <a:rPr lang="en-US" sz="2400" dirty="0" smtClean="0">
                <a:hlinkClick r:id="rId5"/>
              </a:rPr>
              <a:t>http</a:t>
            </a:r>
            <a:r>
              <a:rPr lang="en-US" sz="2400" dirty="0">
                <a:hlinkClick r:id="rId5"/>
              </a:rPr>
              <a:t>://www.ala.org/alsc/</a:t>
            </a:r>
            <a:r>
              <a:rPr lang="en-US" sz="2400" dirty="0" smtClean="0">
                <a:hlinkClick r:id="rId5"/>
              </a:rPr>
              <a:t>graphicnovels2014</a:t>
            </a:r>
            <a:endParaRPr lang="en-US" sz="2400" dirty="0" smtClean="0"/>
          </a:p>
          <a:p>
            <a:pPr marL="0" indent="0">
              <a:buNone/>
            </a:pPr>
            <a:endParaRPr lang="en-US" sz="2400" dirty="0"/>
          </a:p>
          <a:p>
            <a:pPr marL="0" indent="0">
              <a:buNone/>
            </a:pPr>
            <a:r>
              <a:rPr lang="en-US" sz="2400" dirty="0">
                <a:hlinkClick r:id="rId6"/>
              </a:rPr>
              <a:t>http://www.slj.com/2014/09/books-media/graphic-novels/the-graphic-advantage-teaching-with-graphic-novels/#</a:t>
            </a:r>
            <a:r>
              <a:rPr lang="en-US" sz="2400" dirty="0" smtClean="0">
                <a:hlinkClick r:id="rId6"/>
              </a:rPr>
              <a:t>_</a:t>
            </a:r>
            <a:endParaRPr lang="en-US" sz="2400" dirty="0" smtClean="0"/>
          </a:p>
          <a:p>
            <a:pPr marL="0" indent="0">
              <a:buNone/>
            </a:pPr>
            <a:endParaRPr lang="en-US" sz="2400" dirty="0" smtClean="0"/>
          </a:p>
          <a:p>
            <a:endParaRPr lang="en-US" dirty="0" smtClean="0"/>
          </a:p>
          <a:p>
            <a:endParaRPr lang="en-US" dirty="0"/>
          </a:p>
          <a:p>
            <a:endParaRPr lang="en-US" dirty="0"/>
          </a:p>
        </p:txBody>
      </p:sp>
    </p:spTree>
    <p:extLst>
      <p:ext uri="{BB962C8B-B14F-4D97-AF65-F5344CB8AC3E}">
        <p14:creationId xmlns:p14="http://schemas.microsoft.com/office/powerpoint/2010/main" val="9151538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Resources</a:t>
            </a:r>
            <a:endParaRPr lang="en-US" dirty="0"/>
          </a:p>
        </p:txBody>
      </p:sp>
      <p:sp>
        <p:nvSpPr>
          <p:cNvPr id="3" name="Content Placeholder 2"/>
          <p:cNvSpPr>
            <a:spLocks noGrp="1"/>
          </p:cNvSpPr>
          <p:nvPr>
            <p:ph idx="1"/>
          </p:nvPr>
        </p:nvSpPr>
        <p:spPr/>
        <p:txBody>
          <a:bodyPr/>
          <a:lstStyle/>
          <a:p>
            <a:pPr marL="0" indent="0">
              <a:buNone/>
            </a:pPr>
            <a:r>
              <a:rPr lang="en-US" sz="2800" dirty="0">
                <a:hlinkClick r:id="rId2"/>
              </a:rPr>
              <a:t>http://www.ncte.org/magazine/archives/</a:t>
            </a:r>
            <a:r>
              <a:rPr lang="en-US" sz="2800" dirty="0" smtClean="0">
                <a:hlinkClick r:id="rId2"/>
              </a:rPr>
              <a:t>122031</a:t>
            </a:r>
            <a:endParaRPr lang="en-US" sz="2800" dirty="0" smtClean="0"/>
          </a:p>
          <a:p>
            <a:pPr marL="0" indent="0">
              <a:buNone/>
            </a:pPr>
            <a:endParaRPr lang="en-US" sz="2800" dirty="0" smtClean="0"/>
          </a:p>
          <a:p>
            <a:pPr marL="0" indent="0">
              <a:buNone/>
            </a:pPr>
            <a:r>
              <a:rPr lang="en-US" sz="2800" dirty="0">
                <a:hlinkClick r:id="rId3"/>
              </a:rPr>
              <a:t>http://www.readingwithpictures.org/2012/03/reading-lessons-graphic-novels-101</a:t>
            </a:r>
            <a:r>
              <a:rPr lang="en-US" sz="2800" dirty="0" smtClean="0">
                <a:hlinkClick r:id="rId3"/>
              </a:rPr>
              <a:t>/</a:t>
            </a:r>
            <a:endParaRPr lang="en-US" sz="2800" dirty="0" smtClean="0"/>
          </a:p>
          <a:p>
            <a:pPr marL="0" indent="0">
              <a:buNone/>
            </a:pPr>
            <a:endParaRPr lang="en-US" sz="2800" dirty="0"/>
          </a:p>
          <a:p>
            <a:pPr marL="0" indent="0">
              <a:buNone/>
            </a:pPr>
            <a:r>
              <a:rPr lang="en-US" sz="2800" dirty="0">
                <a:hlinkClick r:id="rId4"/>
              </a:rPr>
              <a:t>http://www.makebeliefscomix.com/Comix</a:t>
            </a:r>
            <a:r>
              <a:rPr lang="en-US" sz="2800" dirty="0" smtClean="0">
                <a:hlinkClick r:id="rId4"/>
              </a:rPr>
              <a:t>/</a:t>
            </a:r>
            <a:endParaRPr lang="en-US" sz="2800" dirty="0" smtClean="0"/>
          </a:p>
          <a:p>
            <a:pPr marL="0" indent="0">
              <a:buNone/>
            </a:pPr>
            <a:endParaRPr lang="en-US" sz="2800" dirty="0" smtClean="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623832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000" dirty="0" smtClean="0"/>
          </a:p>
          <a:p>
            <a:pPr marL="0" indent="0" algn="ctr">
              <a:buNone/>
            </a:pPr>
            <a:r>
              <a:rPr lang="en-US" sz="4000" dirty="0" smtClean="0"/>
              <a:t>Anita C. Gonzalez</a:t>
            </a:r>
          </a:p>
          <a:p>
            <a:pPr marL="0" indent="0" algn="ctr">
              <a:buNone/>
            </a:pPr>
            <a:r>
              <a:rPr lang="en-US" sz="4000" dirty="0" smtClean="0"/>
              <a:t>The Ohio Resource Center</a:t>
            </a:r>
          </a:p>
          <a:p>
            <a:pPr marL="0" indent="0" algn="ctr">
              <a:buNone/>
            </a:pPr>
            <a:r>
              <a:rPr lang="en-US" sz="4000" dirty="0" err="1" smtClean="0"/>
              <a:t>agonzalez@ohiorc.org</a:t>
            </a:r>
            <a:endParaRPr lang="en-US" sz="4000" dirty="0" smtClean="0"/>
          </a:p>
          <a:p>
            <a:pPr marL="0" indent="0" algn="ctr">
              <a:buNone/>
            </a:pPr>
            <a:endParaRPr lang="en-US" sz="2400" dirty="0" smtClean="0"/>
          </a:p>
          <a:p>
            <a:pPr marL="0" indent="0">
              <a:buNone/>
            </a:pPr>
            <a:endParaRPr lang="en-US" sz="2400" dirty="0"/>
          </a:p>
          <a:p>
            <a:pPr marL="0" indent="0">
              <a:buNone/>
            </a:pPr>
            <a:r>
              <a:rPr lang="en-US" dirty="0" smtClean="0"/>
              <a:t> </a:t>
            </a:r>
            <a:endParaRPr lang="en-US" sz="2000" dirty="0"/>
          </a:p>
        </p:txBody>
      </p:sp>
    </p:spTree>
    <p:extLst>
      <p:ext uri="{BB962C8B-B14F-4D97-AF65-F5344CB8AC3E}">
        <p14:creationId xmlns:p14="http://schemas.microsoft.com/office/powerpoint/2010/main" val="17123470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4000" dirty="0" smtClean="0"/>
          </a:p>
          <a:p>
            <a:pPr marL="0" indent="0" algn="ctr">
              <a:buNone/>
            </a:pPr>
            <a:r>
              <a:rPr lang="en-US" sz="4000" dirty="0" smtClean="0"/>
              <a:t>The Rise of the Graphic Novel</a:t>
            </a:r>
          </a:p>
          <a:p>
            <a:pPr marL="0" indent="0" algn="ctr">
              <a:buNone/>
            </a:pPr>
            <a:endParaRPr lang="en-US" sz="4000" dirty="0"/>
          </a:p>
          <a:p>
            <a:pPr marL="0" indent="0" algn="ctr">
              <a:buNone/>
            </a:pPr>
            <a:r>
              <a:rPr lang="en-US" sz="4000" dirty="0" smtClean="0"/>
              <a:t>Thank you Librarians!</a:t>
            </a:r>
          </a:p>
          <a:p>
            <a:pPr marL="0" indent="0" algn="ctr">
              <a:buNone/>
            </a:pPr>
            <a:endParaRPr lang="en-US" sz="2400" dirty="0" smtClean="0"/>
          </a:p>
          <a:p>
            <a:pPr marL="0" indent="0">
              <a:buNone/>
            </a:pPr>
            <a:endParaRPr lang="en-US" sz="2400" dirty="0"/>
          </a:p>
          <a:p>
            <a:pPr marL="0" indent="0">
              <a:buNone/>
            </a:pPr>
            <a:r>
              <a:rPr lang="en-US" dirty="0" smtClean="0"/>
              <a:t> </a:t>
            </a:r>
            <a:endParaRPr lang="en-US" sz="2000" dirty="0"/>
          </a:p>
        </p:txBody>
      </p:sp>
    </p:spTree>
    <p:extLst>
      <p:ext uri="{BB962C8B-B14F-4D97-AF65-F5344CB8AC3E}">
        <p14:creationId xmlns:p14="http://schemas.microsoft.com/office/powerpoint/2010/main" val="40231910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smtClean="0"/>
              <a:t>Graphic Novels</a:t>
            </a:r>
          </a:p>
          <a:p>
            <a:pPr marL="0" indent="0" algn="ctr">
              <a:buNone/>
            </a:pPr>
            <a:r>
              <a:rPr lang="en-US" sz="4400" dirty="0" smtClean="0"/>
              <a:t>and</a:t>
            </a:r>
          </a:p>
          <a:p>
            <a:pPr marL="0" indent="0" algn="ctr">
              <a:buNone/>
            </a:pPr>
            <a:r>
              <a:rPr lang="en-US" sz="4400" dirty="0" smtClean="0"/>
              <a:t>Classroom Instruction</a:t>
            </a:r>
            <a:endParaRPr lang="en-US" sz="4400" dirty="0"/>
          </a:p>
        </p:txBody>
      </p:sp>
    </p:spTree>
    <p:extLst>
      <p:ext uri="{BB962C8B-B14F-4D97-AF65-F5344CB8AC3E}">
        <p14:creationId xmlns:p14="http://schemas.microsoft.com/office/powerpoint/2010/main" val="20021378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Category vs. </a:t>
            </a:r>
            <a:r>
              <a:rPr lang="en-US" dirty="0" smtClean="0"/>
              <a:t>Genre</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2800" dirty="0" smtClean="0"/>
          </a:p>
          <a:p>
            <a:pPr marL="0" indent="0" algn="ctr">
              <a:buNone/>
            </a:pPr>
            <a:endParaRPr lang="en-US" sz="2800" dirty="0"/>
          </a:p>
          <a:p>
            <a:pPr marL="0" indent="0" algn="ctr">
              <a:buNone/>
            </a:pPr>
            <a:r>
              <a:rPr lang="en-US" sz="2800" dirty="0" smtClean="0"/>
              <a:t>“To </a:t>
            </a:r>
            <a:r>
              <a:rPr lang="en-US" sz="2800" dirty="0"/>
              <a:t>be seen as an isolated genre is detrimental to the integration of graphic novels into classroom curricula</a:t>
            </a:r>
            <a:r>
              <a:rPr lang="en-US" sz="2800" dirty="0" smtClean="0"/>
              <a:t>.”</a:t>
            </a:r>
          </a:p>
          <a:p>
            <a:pPr marL="0" indent="0" algn="r">
              <a:buNone/>
            </a:pPr>
            <a:r>
              <a:rPr lang="en-US" sz="2800" dirty="0" smtClean="0"/>
              <a:t>(Gonzalez, 2013) </a:t>
            </a:r>
            <a:endParaRPr lang="en-US" sz="2800" dirty="0"/>
          </a:p>
        </p:txBody>
      </p:sp>
    </p:spTree>
    <p:extLst>
      <p:ext uri="{BB962C8B-B14F-4D97-AF65-F5344CB8AC3E}">
        <p14:creationId xmlns:p14="http://schemas.microsoft.com/office/powerpoint/2010/main" val="34489422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Teaching “</a:t>
            </a:r>
            <a:r>
              <a:rPr lang="en-US" dirty="0"/>
              <a:t>Codes” of the Graphic </a:t>
            </a:r>
            <a:r>
              <a:rPr lang="en-US" dirty="0" smtClean="0"/>
              <a:t>Novel</a:t>
            </a:r>
            <a:endParaRPr lang="en-US" dirty="0"/>
          </a:p>
        </p:txBody>
      </p:sp>
      <p:sp>
        <p:nvSpPr>
          <p:cNvPr id="3" name="Content Placeholder 2"/>
          <p:cNvSpPr>
            <a:spLocks noGrp="1"/>
          </p:cNvSpPr>
          <p:nvPr>
            <p:ph idx="1"/>
          </p:nvPr>
        </p:nvSpPr>
        <p:spPr/>
        <p:txBody>
          <a:bodyPr>
            <a:normAutofit fontScale="62500" lnSpcReduction="20000"/>
          </a:bodyPr>
          <a:lstStyle/>
          <a:p>
            <a:pPr marL="0" indent="0" algn="ctr">
              <a:buNone/>
            </a:pPr>
            <a:endParaRPr lang="en-US" sz="4000" dirty="0" smtClean="0"/>
          </a:p>
          <a:p>
            <a:pPr marL="0" indent="0" algn="ctr">
              <a:buNone/>
            </a:pPr>
            <a:r>
              <a:rPr lang="en-US" sz="4100" dirty="0" smtClean="0"/>
              <a:t>Panels</a:t>
            </a:r>
          </a:p>
          <a:p>
            <a:pPr marL="0" indent="0" algn="ctr">
              <a:buNone/>
            </a:pPr>
            <a:r>
              <a:rPr lang="en-US" sz="4100" dirty="0" smtClean="0"/>
              <a:t>Gutters</a:t>
            </a:r>
          </a:p>
          <a:p>
            <a:pPr marL="0" indent="0" algn="ctr">
              <a:buNone/>
            </a:pPr>
            <a:r>
              <a:rPr lang="en-US" sz="4100" dirty="0" smtClean="0"/>
              <a:t>Bleed</a:t>
            </a:r>
          </a:p>
          <a:p>
            <a:pPr marL="0" indent="0" algn="ctr">
              <a:buNone/>
            </a:pPr>
            <a:r>
              <a:rPr lang="en-US" sz="4100" dirty="0" smtClean="0"/>
              <a:t>Frame</a:t>
            </a:r>
          </a:p>
          <a:p>
            <a:pPr marL="0" indent="0" algn="ctr">
              <a:buNone/>
            </a:pPr>
            <a:r>
              <a:rPr lang="en-US" sz="4100" dirty="0" smtClean="0"/>
              <a:t>Speech bubbles</a:t>
            </a:r>
          </a:p>
          <a:p>
            <a:pPr marL="0" indent="0" algn="ctr">
              <a:buNone/>
            </a:pPr>
            <a:r>
              <a:rPr lang="en-US" sz="4100" dirty="0" smtClean="0"/>
              <a:t>Thought balloons</a:t>
            </a:r>
          </a:p>
          <a:p>
            <a:pPr marL="0" indent="0" algn="ctr">
              <a:buNone/>
            </a:pPr>
            <a:r>
              <a:rPr lang="en-US" sz="4100" dirty="0" smtClean="0"/>
              <a:t>Sequential art</a:t>
            </a:r>
          </a:p>
          <a:p>
            <a:pPr marL="0" indent="0" algn="ctr">
              <a:buNone/>
            </a:pPr>
            <a:r>
              <a:rPr lang="en-US" sz="4100" dirty="0" smtClean="0"/>
              <a:t>Layout</a:t>
            </a:r>
          </a:p>
          <a:p>
            <a:pPr marL="0" indent="0" algn="ctr">
              <a:buNone/>
            </a:pPr>
            <a:endParaRPr lang="en-US" sz="2400" dirty="0" smtClean="0"/>
          </a:p>
          <a:p>
            <a:pPr marL="0" indent="0">
              <a:buNone/>
            </a:pPr>
            <a:endParaRPr lang="en-US" sz="2400" dirty="0"/>
          </a:p>
          <a:p>
            <a:pPr marL="0" indent="0">
              <a:buNone/>
            </a:pPr>
            <a:r>
              <a:rPr lang="en-US" dirty="0" smtClean="0"/>
              <a:t> </a:t>
            </a:r>
            <a:endParaRPr lang="en-US" sz="2000" dirty="0"/>
          </a:p>
        </p:txBody>
      </p:sp>
    </p:spTree>
    <p:extLst>
      <p:ext uri="{BB962C8B-B14F-4D97-AF65-F5344CB8AC3E}">
        <p14:creationId xmlns:p14="http://schemas.microsoft.com/office/powerpoint/2010/main" val="29127753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2400" dirty="0" smtClean="0"/>
          </a:p>
          <a:p>
            <a:pPr marL="0" indent="0">
              <a:buNone/>
            </a:pPr>
            <a:endParaRPr lang="en-US" sz="2400" dirty="0"/>
          </a:p>
          <a:p>
            <a:pPr marL="0" indent="0">
              <a:buNone/>
            </a:pPr>
            <a:r>
              <a:rPr lang="en-US" dirty="0" smtClean="0"/>
              <a:t> </a:t>
            </a:r>
            <a:endParaRPr lang="en-US" sz="2000" dirty="0"/>
          </a:p>
        </p:txBody>
      </p:sp>
      <p:pic>
        <p:nvPicPr>
          <p:cNvPr id="4" name="Picture 3" descr="Smile-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560" y="0"/>
            <a:ext cx="4651995" cy="6858000"/>
          </a:xfrm>
          <a:prstGeom prst="rect">
            <a:avLst/>
          </a:prstGeom>
        </p:spPr>
      </p:pic>
      <p:sp>
        <p:nvSpPr>
          <p:cNvPr id="7" name="TextBox 6"/>
          <p:cNvSpPr txBox="1"/>
          <p:nvPr/>
        </p:nvSpPr>
        <p:spPr>
          <a:xfrm>
            <a:off x="451144" y="1126287"/>
            <a:ext cx="1934797" cy="523220"/>
          </a:xfrm>
          <a:prstGeom prst="rect">
            <a:avLst/>
          </a:prstGeom>
          <a:noFill/>
        </p:spPr>
        <p:txBody>
          <a:bodyPr wrap="square" rtlCol="0">
            <a:spAutoFit/>
          </a:bodyPr>
          <a:lstStyle/>
          <a:p>
            <a:pPr algn="ctr"/>
            <a:r>
              <a:rPr lang="en-US" sz="2800" dirty="0" smtClean="0"/>
              <a:t>Panels</a:t>
            </a:r>
            <a:endParaRPr lang="en-US" sz="2800" dirty="0"/>
          </a:p>
        </p:txBody>
      </p:sp>
      <p:sp>
        <p:nvSpPr>
          <p:cNvPr id="9" name="TextBox 8"/>
          <p:cNvSpPr txBox="1"/>
          <p:nvPr/>
        </p:nvSpPr>
        <p:spPr>
          <a:xfrm>
            <a:off x="7037936" y="556900"/>
            <a:ext cx="1934797" cy="830997"/>
          </a:xfrm>
          <a:prstGeom prst="rect">
            <a:avLst/>
          </a:prstGeom>
          <a:noFill/>
        </p:spPr>
        <p:txBody>
          <a:bodyPr wrap="square" rtlCol="0">
            <a:spAutoFit/>
          </a:bodyPr>
          <a:lstStyle/>
          <a:p>
            <a:r>
              <a:rPr lang="en-US" sz="2400" dirty="0" smtClean="0"/>
              <a:t>Speech bubbles</a:t>
            </a:r>
            <a:endParaRPr lang="en-US" sz="2400" dirty="0"/>
          </a:p>
        </p:txBody>
      </p:sp>
      <p:sp>
        <p:nvSpPr>
          <p:cNvPr id="10" name="TextBox 9"/>
          <p:cNvSpPr txBox="1"/>
          <p:nvPr/>
        </p:nvSpPr>
        <p:spPr>
          <a:xfrm>
            <a:off x="7037936" y="4386409"/>
            <a:ext cx="1934797" cy="523220"/>
          </a:xfrm>
          <a:prstGeom prst="rect">
            <a:avLst/>
          </a:prstGeom>
          <a:noFill/>
        </p:spPr>
        <p:txBody>
          <a:bodyPr wrap="square" rtlCol="0">
            <a:spAutoFit/>
          </a:bodyPr>
          <a:lstStyle/>
          <a:p>
            <a:r>
              <a:rPr lang="en-US" sz="2800" dirty="0" smtClean="0"/>
              <a:t>Gutter</a:t>
            </a:r>
            <a:endParaRPr lang="en-US" sz="2800" dirty="0"/>
          </a:p>
        </p:txBody>
      </p:sp>
      <p:sp>
        <p:nvSpPr>
          <p:cNvPr id="11" name="Left Arrow 10"/>
          <p:cNvSpPr/>
          <p:nvPr/>
        </p:nvSpPr>
        <p:spPr>
          <a:xfrm>
            <a:off x="4929155" y="4695943"/>
            <a:ext cx="1958400" cy="3342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5717925" y="732789"/>
            <a:ext cx="1169630" cy="2857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2005080" y="1253366"/>
            <a:ext cx="1203048" cy="2884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0283" y="3225328"/>
            <a:ext cx="1934797" cy="523220"/>
          </a:xfrm>
          <a:prstGeom prst="rect">
            <a:avLst/>
          </a:prstGeom>
          <a:noFill/>
        </p:spPr>
        <p:txBody>
          <a:bodyPr wrap="square" rtlCol="0">
            <a:spAutoFit/>
          </a:bodyPr>
          <a:lstStyle/>
          <a:p>
            <a:pPr algn="r"/>
            <a:r>
              <a:rPr lang="en-US" sz="2800" dirty="0" smtClean="0"/>
              <a:t>Frame</a:t>
            </a:r>
            <a:endParaRPr lang="en-US" sz="2800" dirty="0"/>
          </a:p>
        </p:txBody>
      </p:sp>
      <p:sp>
        <p:nvSpPr>
          <p:cNvPr id="16" name="Right Arrow 15"/>
          <p:cNvSpPr/>
          <p:nvPr/>
        </p:nvSpPr>
        <p:spPr>
          <a:xfrm>
            <a:off x="2005080" y="3476001"/>
            <a:ext cx="534688" cy="2725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599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2400" dirty="0" smtClean="0"/>
          </a:p>
          <a:p>
            <a:pPr marL="0" indent="0">
              <a:buNone/>
            </a:pPr>
            <a:endParaRPr lang="en-US" sz="2400" dirty="0"/>
          </a:p>
          <a:p>
            <a:pPr marL="0" indent="0">
              <a:buNone/>
            </a:pPr>
            <a:r>
              <a:rPr lang="en-US" dirty="0" smtClean="0"/>
              <a:t> </a:t>
            </a:r>
            <a:endParaRPr lang="en-US" sz="2000" dirty="0"/>
          </a:p>
        </p:txBody>
      </p:sp>
      <p:sp>
        <p:nvSpPr>
          <p:cNvPr id="9" name="TextBox 8"/>
          <p:cNvSpPr txBox="1"/>
          <p:nvPr/>
        </p:nvSpPr>
        <p:spPr>
          <a:xfrm>
            <a:off x="7348904" y="1530492"/>
            <a:ext cx="1934797" cy="461665"/>
          </a:xfrm>
          <a:prstGeom prst="rect">
            <a:avLst/>
          </a:prstGeom>
          <a:noFill/>
        </p:spPr>
        <p:txBody>
          <a:bodyPr wrap="square" rtlCol="0">
            <a:spAutoFit/>
          </a:bodyPr>
          <a:lstStyle/>
          <a:p>
            <a:r>
              <a:rPr lang="en-US" sz="2400" dirty="0" smtClean="0"/>
              <a:t>Bleed</a:t>
            </a:r>
            <a:endParaRPr lang="en-US" sz="2400" dirty="0"/>
          </a:p>
        </p:txBody>
      </p:sp>
      <p:sp>
        <p:nvSpPr>
          <p:cNvPr id="13" name="Right Arrow 12"/>
          <p:cNvSpPr/>
          <p:nvPr/>
        </p:nvSpPr>
        <p:spPr>
          <a:xfrm>
            <a:off x="2005080" y="1253366"/>
            <a:ext cx="1203048" cy="2884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2005080" y="3476001"/>
            <a:ext cx="534688" cy="2725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3-07-31 at 8.38.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02" y="1013709"/>
            <a:ext cx="5460787" cy="4423237"/>
          </a:xfrm>
          <a:prstGeom prst="rect">
            <a:avLst/>
          </a:prstGeom>
        </p:spPr>
      </p:pic>
      <p:sp>
        <p:nvSpPr>
          <p:cNvPr id="12" name="Left Arrow 11"/>
          <p:cNvSpPr/>
          <p:nvPr/>
        </p:nvSpPr>
        <p:spPr>
          <a:xfrm>
            <a:off x="4227377" y="1624627"/>
            <a:ext cx="3121527" cy="2857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6485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Teaching </a:t>
            </a:r>
            <a:r>
              <a:rPr lang="en-US" smtClean="0"/>
              <a:t>Resources by Katie </a:t>
            </a:r>
            <a:r>
              <a:rPr lang="en-US" dirty="0" err="1" smtClean="0"/>
              <a:t>Monnin</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smtClean="0"/>
              <a:t> </a:t>
            </a:r>
            <a:endParaRPr lang="en-US" sz="2800" dirty="0"/>
          </a:p>
        </p:txBody>
      </p:sp>
      <p:pic>
        <p:nvPicPr>
          <p:cNvPr id="4" name="Picture 3" descr="51uu0nklhKL._AA16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554" y="1600200"/>
            <a:ext cx="2032000" cy="2032000"/>
          </a:xfrm>
          <a:prstGeom prst="rect">
            <a:avLst/>
          </a:prstGeom>
        </p:spPr>
      </p:pic>
      <p:pic>
        <p:nvPicPr>
          <p:cNvPr id="5" name="Picture 4" descr="51kynW5l7zL._AA16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733" y="1600200"/>
            <a:ext cx="2032000" cy="2032000"/>
          </a:xfrm>
          <a:prstGeom prst="rect">
            <a:avLst/>
          </a:prstGeom>
        </p:spPr>
      </p:pic>
      <p:pic>
        <p:nvPicPr>
          <p:cNvPr id="6" name="Picture 5" descr="61SO8c0AuKL._AA16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554" y="4227378"/>
            <a:ext cx="2032000" cy="2032000"/>
          </a:xfrm>
          <a:prstGeom prst="rect">
            <a:avLst/>
          </a:prstGeom>
        </p:spPr>
      </p:pic>
      <p:pic>
        <p:nvPicPr>
          <p:cNvPr id="8" name="Picture 7" descr="519zItmx4vL._AA16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733" y="4227378"/>
            <a:ext cx="2032000" cy="2032000"/>
          </a:xfrm>
          <a:prstGeom prst="rect">
            <a:avLst/>
          </a:prstGeom>
        </p:spPr>
      </p:pic>
    </p:spTree>
    <p:extLst>
      <p:ext uri="{BB962C8B-B14F-4D97-AF65-F5344CB8AC3E}">
        <p14:creationId xmlns:p14="http://schemas.microsoft.com/office/powerpoint/2010/main" val="2967725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lstStyle/>
          <a:p>
            <a:pPr marL="0" indent="0" algn="ctr">
              <a:buNone/>
            </a:pPr>
            <a:r>
              <a:rPr lang="en-US" sz="4000" dirty="0" smtClean="0"/>
              <a:t>Graphic Novels as Multimodal Texts</a:t>
            </a:r>
          </a:p>
          <a:p>
            <a:pPr marL="0" indent="0" algn="ctr">
              <a:buNone/>
            </a:pPr>
            <a:endParaRPr lang="en-US" sz="2400" dirty="0" smtClean="0"/>
          </a:p>
          <a:p>
            <a:pPr marL="0" indent="0" algn="ctr">
              <a:buNone/>
            </a:pPr>
            <a:endParaRPr lang="en-US" sz="2400" dirty="0" smtClean="0"/>
          </a:p>
          <a:p>
            <a:pPr marL="0" indent="0" algn="ctr">
              <a:buNone/>
            </a:pPr>
            <a:r>
              <a:rPr lang="en-US" sz="2800" dirty="0" smtClean="0"/>
              <a:t>A multimodal text can be paper, digital or live using a combination of ‘modes’ such as images, movement, sound, spatial design, gestures and language.</a:t>
            </a:r>
          </a:p>
          <a:p>
            <a:pPr marL="0" indent="0" algn="r">
              <a:buNone/>
            </a:pPr>
            <a:endParaRPr lang="en-US" sz="2800" dirty="0" smtClean="0"/>
          </a:p>
          <a:p>
            <a:pPr marL="0" indent="0" algn="r">
              <a:buNone/>
            </a:pPr>
            <a:r>
              <a:rPr lang="en-US" sz="2800" dirty="0" smtClean="0"/>
              <a:t>http</a:t>
            </a:r>
            <a:r>
              <a:rPr lang="en-US" sz="2800" dirty="0"/>
              <a:t>://</a:t>
            </a:r>
            <a:r>
              <a:rPr lang="en-US" sz="2800" dirty="0" err="1"/>
              <a:t>creatingmultimodaltexts.com</a:t>
            </a:r>
            <a:endParaRPr lang="en-US" sz="2800" dirty="0"/>
          </a:p>
          <a:p>
            <a:pPr marL="0" indent="0">
              <a:buNone/>
            </a:pPr>
            <a:r>
              <a:rPr lang="en-US" dirty="0" smtClean="0"/>
              <a:t> </a:t>
            </a:r>
            <a:endParaRPr lang="en-US" sz="2000" dirty="0"/>
          </a:p>
        </p:txBody>
      </p:sp>
    </p:spTree>
    <p:extLst>
      <p:ext uri="{BB962C8B-B14F-4D97-AF65-F5344CB8AC3E}">
        <p14:creationId xmlns:p14="http://schemas.microsoft.com/office/powerpoint/2010/main" val="8447479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Literary Thinking and </a:t>
            </a:r>
            <a:r>
              <a:rPr lang="en-US" dirty="0" smtClean="0"/>
              <a:t>Learning</a:t>
            </a:r>
            <a:endParaRPr lang="en-US" dirty="0"/>
          </a:p>
        </p:txBody>
      </p:sp>
      <p:sp>
        <p:nvSpPr>
          <p:cNvPr id="3" name="Content Placeholder 2"/>
          <p:cNvSpPr>
            <a:spLocks noGrp="1"/>
          </p:cNvSpPr>
          <p:nvPr>
            <p:ph idx="1"/>
          </p:nvPr>
        </p:nvSpPr>
        <p:spPr>
          <a:xfrm>
            <a:off x="457200" y="1236654"/>
            <a:ext cx="8229600" cy="4889509"/>
          </a:xfrm>
        </p:spPr>
        <p:txBody>
          <a:bodyPr/>
          <a:lstStyle/>
          <a:p>
            <a:pPr marL="0" indent="0">
              <a:buNone/>
            </a:pPr>
            <a:endParaRPr lang="en-US" sz="2000" dirty="0"/>
          </a:p>
          <a:p>
            <a:pPr marL="0" indent="0" algn="ctr">
              <a:buNone/>
            </a:pPr>
            <a:r>
              <a:rPr lang="en-US" sz="2400" dirty="0" smtClean="0"/>
              <a:t>“Combining </a:t>
            </a:r>
            <a:r>
              <a:rPr lang="en-US" sz="2400" dirty="0"/>
              <a:t>visual art (a sense of space, mass, motion and color) with literary and cinematic techniques (plot, point of view, character development, metaphor, allegory, flashbacks and </a:t>
            </a:r>
            <a:r>
              <a:rPr lang="en-US" sz="2400" dirty="0" err="1"/>
              <a:t>flashforwards</a:t>
            </a:r>
            <a:r>
              <a:rPr lang="en-US" sz="2400" dirty="0"/>
              <a:t>, speeding and slowing time, close-ups, long views, stream of consciousness, montage, etc.) graphic novels contain some of the most creative work in publishing today (p. 2)</a:t>
            </a:r>
            <a:r>
              <a:rPr lang="en-US" sz="2400" dirty="0" smtClean="0"/>
              <a:t>.”</a:t>
            </a:r>
          </a:p>
          <a:p>
            <a:pPr marL="0" indent="0">
              <a:buNone/>
            </a:pPr>
            <a:endParaRPr lang="en-US" sz="2400" dirty="0"/>
          </a:p>
          <a:p>
            <a:pPr marL="0" indent="0" algn="r">
              <a:buNone/>
            </a:pPr>
            <a:r>
              <a:rPr lang="en-US" sz="2400" dirty="0" smtClean="0"/>
              <a:t>(The </a:t>
            </a:r>
            <a:r>
              <a:rPr lang="en-US" sz="2400" dirty="0"/>
              <a:t>National Coalition Against Censorship (NCAC), </a:t>
            </a:r>
            <a:endParaRPr lang="en-US" sz="2400" dirty="0" smtClean="0"/>
          </a:p>
          <a:p>
            <a:pPr marL="0" indent="0" algn="r">
              <a:buNone/>
            </a:pPr>
            <a:r>
              <a:rPr lang="en-US" sz="2400" dirty="0" smtClean="0"/>
              <a:t>The </a:t>
            </a:r>
            <a:r>
              <a:rPr lang="en-US" sz="2400" dirty="0"/>
              <a:t>American Library Association (ALA) and </a:t>
            </a:r>
            <a:endParaRPr lang="en-US" sz="2400" dirty="0" smtClean="0"/>
          </a:p>
          <a:p>
            <a:pPr marL="0" indent="0" algn="r">
              <a:buNone/>
            </a:pPr>
            <a:r>
              <a:rPr lang="en-US" sz="2400" dirty="0" smtClean="0"/>
              <a:t>The </a:t>
            </a:r>
            <a:r>
              <a:rPr lang="en-US" sz="2400" dirty="0"/>
              <a:t>Comic Book Legal Defense </a:t>
            </a:r>
            <a:r>
              <a:rPr lang="en-US" sz="2400" dirty="0" smtClean="0"/>
              <a:t>Fund, 2006)  </a:t>
            </a:r>
            <a:endParaRPr lang="en-US" sz="2400" dirty="0"/>
          </a:p>
        </p:txBody>
      </p:sp>
    </p:spTree>
    <p:extLst>
      <p:ext uri="{BB962C8B-B14F-4D97-AF65-F5344CB8AC3E}">
        <p14:creationId xmlns:p14="http://schemas.microsoft.com/office/powerpoint/2010/main" val="3328920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latin typeface="American Typewriter"/>
                <a:cs typeface="American Typewriter"/>
              </a:rPr>
              <a:t/>
            </a:r>
            <a:br>
              <a:rPr lang="en-US" dirty="0">
                <a:latin typeface="American Typewriter"/>
                <a:cs typeface="American Typewriter"/>
              </a:rPr>
            </a:br>
            <a:r>
              <a:rPr lang="en-US" dirty="0">
                <a:latin typeface="American Typewriter"/>
                <a:cs typeface="American Typewriter"/>
              </a:rPr>
              <a:t>It’s More Than Just A Comic…</a:t>
            </a:r>
            <a:br>
              <a:rPr lang="en-US" dirty="0">
                <a:latin typeface="American Typewriter"/>
                <a:cs typeface="American Typewriter"/>
              </a:rPr>
            </a:br>
            <a:endParaRPr lang="en-US" dirty="0"/>
          </a:p>
        </p:txBody>
      </p:sp>
      <p:sp>
        <p:nvSpPr>
          <p:cNvPr id="5" name="Text Placeholder 4"/>
          <p:cNvSpPr>
            <a:spLocks noGrp="1"/>
          </p:cNvSpPr>
          <p:nvPr>
            <p:ph type="body" idx="1"/>
          </p:nvPr>
        </p:nvSpPr>
        <p:spPr/>
        <p:txBody>
          <a:bodyPr>
            <a:normAutofit/>
          </a:bodyPr>
          <a:lstStyle/>
          <a:p>
            <a:endParaRPr lang="en-US" sz="3200" dirty="0">
              <a:latin typeface="American Typewriter"/>
              <a:cs typeface="American Typewriter"/>
            </a:endParaRPr>
          </a:p>
          <a:p>
            <a:endParaRPr lang="en-US" dirty="0"/>
          </a:p>
        </p:txBody>
      </p:sp>
      <p:sp>
        <p:nvSpPr>
          <p:cNvPr id="9" name="Content Placeholder 8"/>
          <p:cNvSpPr>
            <a:spLocks noGrp="1"/>
          </p:cNvSpPr>
          <p:nvPr>
            <p:ph sz="half" idx="2"/>
          </p:nvPr>
        </p:nvSpPr>
        <p:spPr>
          <a:xfrm>
            <a:off x="457200" y="1535113"/>
            <a:ext cx="4040188" cy="4591050"/>
          </a:xfrm>
        </p:spPr>
        <p:txBody>
          <a:bodyPr>
            <a:normAutofit lnSpcReduction="10000"/>
          </a:bodyPr>
          <a:lstStyle/>
          <a:p>
            <a:pPr marL="0" indent="0" algn="ctr">
              <a:buNone/>
            </a:pPr>
            <a:endParaRPr lang="en-US" sz="2800" dirty="0" smtClean="0">
              <a:latin typeface="American Typewriter"/>
              <a:cs typeface="American Typewriter"/>
            </a:endParaRPr>
          </a:p>
          <a:p>
            <a:pPr marL="0" indent="0" algn="ctr">
              <a:buNone/>
            </a:pPr>
            <a:endParaRPr lang="en-US" sz="2800" dirty="0">
              <a:latin typeface="American Typewriter"/>
              <a:cs typeface="American Typewriter"/>
            </a:endParaRPr>
          </a:p>
          <a:p>
            <a:pPr marL="0" indent="0" algn="ctr">
              <a:buNone/>
            </a:pPr>
            <a:r>
              <a:rPr lang="en-US" sz="2800" dirty="0" smtClean="0">
                <a:latin typeface="American Typewriter"/>
                <a:cs typeface="American Typewriter"/>
              </a:rPr>
              <a:t>Using </a:t>
            </a:r>
            <a:r>
              <a:rPr lang="en-US" sz="2800" dirty="0">
                <a:latin typeface="American Typewriter"/>
                <a:cs typeface="American Typewriter"/>
              </a:rPr>
              <a:t>Graphic Novels to Engage Readers of All </a:t>
            </a:r>
            <a:r>
              <a:rPr lang="en-US" sz="2800" dirty="0" smtClean="0">
                <a:latin typeface="American Typewriter"/>
                <a:cs typeface="American Typewriter"/>
              </a:rPr>
              <a:t>Levels</a:t>
            </a:r>
            <a:endParaRPr lang="en-US" sz="2800" dirty="0">
              <a:latin typeface="American Typewriter"/>
              <a:cs typeface="American Typewriter"/>
            </a:endParaRPr>
          </a:p>
          <a:p>
            <a:pPr marL="0" indent="0" algn="ctr">
              <a:buNone/>
            </a:pPr>
            <a:endParaRPr lang="en-US" sz="2800" dirty="0" smtClean="0">
              <a:latin typeface="American Typewriter"/>
              <a:cs typeface="American Typewriter"/>
            </a:endParaRPr>
          </a:p>
          <a:p>
            <a:pPr marL="0" indent="0" algn="ctr">
              <a:buNone/>
            </a:pPr>
            <a:endParaRPr lang="en-US" sz="2800" dirty="0">
              <a:latin typeface="American Typewriter"/>
              <a:cs typeface="American Typewriter"/>
            </a:endParaRPr>
          </a:p>
          <a:p>
            <a:pPr marL="0" indent="0" algn="r">
              <a:buNone/>
            </a:pPr>
            <a:r>
              <a:rPr lang="en-US" sz="1800" dirty="0" smtClean="0">
                <a:latin typeface="+mj-lt"/>
                <a:cs typeface="American Typewriter"/>
              </a:rPr>
              <a:t>Anita C. Gonzalez</a:t>
            </a:r>
          </a:p>
          <a:p>
            <a:pPr marL="0" indent="0" algn="r">
              <a:buNone/>
            </a:pPr>
            <a:r>
              <a:rPr lang="en-US" sz="1800" dirty="0" smtClean="0">
                <a:latin typeface="+mj-lt"/>
                <a:cs typeface="American Typewriter"/>
              </a:rPr>
              <a:t>The Ohio Resource Center</a:t>
            </a:r>
          </a:p>
          <a:p>
            <a:pPr marL="0" indent="0" algn="r">
              <a:buNone/>
            </a:pPr>
            <a:r>
              <a:rPr lang="en-US" sz="1800" dirty="0" smtClean="0">
                <a:latin typeface="+mj-lt"/>
                <a:cs typeface="American Typewriter"/>
              </a:rPr>
              <a:t>English Language Arts Specialist</a:t>
            </a:r>
          </a:p>
          <a:p>
            <a:pPr marL="0" indent="0" algn="r">
              <a:buNone/>
            </a:pPr>
            <a:r>
              <a:rPr lang="en-US" sz="1800" dirty="0" smtClean="0">
                <a:latin typeface="+mj-lt"/>
                <a:cs typeface="American Typewriter"/>
              </a:rPr>
              <a:t>Doctoral Candidate-OSU</a:t>
            </a:r>
            <a:endParaRPr lang="en-US" sz="1800" dirty="0">
              <a:latin typeface="+mj-lt"/>
              <a:cs typeface="American Typewriter"/>
            </a:endParaRPr>
          </a:p>
          <a:p>
            <a:pPr marL="0" indent="0">
              <a:buNone/>
            </a:pPr>
            <a:endParaRPr lang="en-US" dirty="0"/>
          </a:p>
        </p:txBody>
      </p:sp>
      <p:pic>
        <p:nvPicPr>
          <p:cNvPr id="4" name="Picture 3" descr="Screen Shot 2013-06-19 at 1.34.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331" y="3092499"/>
            <a:ext cx="3079430" cy="3033664"/>
          </a:xfrm>
          <a:prstGeom prst="rect">
            <a:avLst/>
          </a:prstGeom>
        </p:spPr>
      </p:pic>
    </p:spTree>
    <p:extLst>
      <p:ext uri="{BB962C8B-B14F-4D97-AF65-F5344CB8AC3E}">
        <p14:creationId xmlns:p14="http://schemas.microsoft.com/office/powerpoint/2010/main" val="11111672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Literary Thinking and </a:t>
            </a:r>
            <a:r>
              <a:rPr lang="en-US" dirty="0" smtClean="0"/>
              <a:t>Learning</a:t>
            </a:r>
            <a:endParaRPr lang="en-US" dirty="0"/>
          </a:p>
        </p:txBody>
      </p:sp>
      <p:sp>
        <p:nvSpPr>
          <p:cNvPr id="3" name="Content Placeholder 2"/>
          <p:cNvSpPr>
            <a:spLocks noGrp="1"/>
          </p:cNvSpPr>
          <p:nvPr>
            <p:ph sz="half" idx="1"/>
          </p:nvPr>
        </p:nvSpPr>
        <p:spPr>
          <a:xfrm>
            <a:off x="457199" y="1600200"/>
            <a:ext cx="4872971" cy="4525963"/>
          </a:xfrm>
        </p:spPr>
        <p:txBody>
          <a:bodyPr>
            <a:normAutofit fontScale="92500" lnSpcReduction="10000"/>
          </a:bodyPr>
          <a:lstStyle/>
          <a:p>
            <a:pPr marL="0" indent="0" algn="ctr">
              <a:buNone/>
            </a:pPr>
            <a:r>
              <a:rPr lang="en-US" sz="2000" dirty="0" smtClean="0"/>
              <a:t>Characterization</a:t>
            </a:r>
          </a:p>
          <a:p>
            <a:pPr marL="0" indent="0" algn="ctr">
              <a:buNone/>
            </a:pPr>
            <a:r>
              <a:rPr lang="en-US" sz="2000" dirty="0" smtClean="0"/>
              <a:t>Plot</a:t>
            </a:r>
          </a:p>
          <a:p>
            <a:pPr marL="0" indent="0" algn="ctr">
              <a:buNone/>
            </a:pPr>
            <a:r>
              <a:rPr lang="en-US" sz="2000" dirty="0" smtClean="0"/>
              <a:t>Setting</a:t>
            </a:r>
          </a:p>
          <a:p>
            <a:pPr marL="0" indent="0" algn="ctr">
              <a:buNone/>
            </a:pPr>
            <a:r>
              <a:rPr lang="en-US" sz="2000" dirty="0" smtClean="0"/>
              <a:t>Point of View</a:t>
            </a:r>
          </a:p>
          <a:p>
            <a:pPr marL="0" indent="0" algn="ctr">
              <a:buNone/>
            </a:pPr>
            <a:r>
              <a:rPr lang="en-US" sz="2000" i="1" dirty="0" smtClean="0"/>
              <a:t>Inference</a:t>
            </a:r>
          </a:p>
          <a:p>
            <a:pPr marL="0" indent="0" algn="ctr">
              <a:buNone/>
            </a:pPr>
            <a:r>
              <a:rPr lang="en-US" sz="2000" dirty="0" smtClean="0"/>
              <a:t>Metaphor</a:t>
            </a:r>
          </a:p>
          <a:p>
            <a:pPr marL="0" indent="0" algn="ctr">
              <a:buNone/>
            </a:pPr>
            <a:r>
              <a:rPr lang="en-US" sz="2000" dirty="0" smtClean="0"/>
              <a:t>Allegory</a:t>
            </a:r>
          </a:p>
          <a:p>
            <a:pPr marL="0" indent="0" algn="ctr">
              <a:buNone/>
            </a:pPr>
            <a:r>
              <a:rPr lang="en-US" sz="2000" dirty="0" smtClean="0"/>
              <a:t>Flashback</a:t>
            </a:r>
          </a:p>
          <a:p>
            <a:pPr marL="0" indent="0" algn="ctr">
              <a:buNone/>
            </a:pPr>
            <a:r>
              <a:rPr lang="en-US" sz="2000" dirty="0" err="1" smtClean="0"/>
              <a:t>Flashforward</a:t>
            </a:r>
            <a:endParaRPr lang="en-US" sz="2000" dirty="0" smtClean="0"/>
          </a:p>
          <a:p>
            <a:pPr marL="0" indent="0" algn="ctr">
              <a:buNone/>
            </a:pPr>
            <a:r>
              <a:rPr lang="en-US" sz="2000" dirty="0" smtClean="0"/>
              <a:t>Language</a:t>
            </a:r>
          </a:p>
          <a:p>
            <a:pPr marL="0" indent="0" algn="ctr">
              <a:buNone/>
            </a:pPr>
            <a:r>
              <a:rPr lang="en-US" sz="2000" dirty="0" smtClean="0"/>
              <a:t>Theme</a:t>
            </a:r>
          </a:p>
          <a:p>
            <a:pPr marL="0" indent="0" algn="ctr">
              <a:buNone/>
            </a:pPr>
            <a:r>
              <a:rPr lang="en-US" sz="2000" dirty="0" smtClean="0"/>
              <a:t>Protagonist</a:t>
            </a:r>
          </a:p>
          <a:p>
            <a:pPr marL="0" indent="0" algn="ctr">
              <a:buNone/>
            </a:pPr>
            <a:r>
              <a:rPr lang="en-US" sz="2000" dirty="0" smtClean="0"/>
              <a:t>Puns</a:t>
            </a:r>
          </a:p>
          <a:p>
            <a:pPr marL="0" indent="0" algn="ctr">
              <a:buNone/>
            </a:pPr>
            <a:r>
              <a:rPr lang="en-US" sz="2000" dirty="0" smtClean="0"/>
              <a:t>Alliteration</a:t>
            </a:r>
          </a:p>
          <a:p>
            <a:pPr marL="0" indent="0">
              <a:buNone/>
            </a:pPr>
            <a:endParaRPr lang="en-US" sz="2000" dirty="0" smtClean="0"/>
          </a:p>
          <a:p>
            <a:pPr marL="0" indent="0">
              <a:buNone/>
            </a:pPr>
            <a:endParaRPr lang="en-US" sz="2000" dirty="0"/>
          </a:p>
        </p:txBody>
      </p:sp>
      <p:sp>
        <p:nvSpPr>
          <p:cNvPr id="4" name="Content Placeholder 3"/>
          <p:cNvSpPr>
            <a:spLocks noGrp="1"/>
          </p:cNvSpPr>
          <p:nvPr>
            <p:ph sz="half" idx="2"/>
          </p:nvPr>
        </p:nvSpPr>
        <p:spPr>
          <a:xfrm>
            <a:off x="5614224" y="1600200"/>
            <a:ext cx="3072576" cy="4525963"/>
          </a:xfrm>
        </p:spPr>
        <p:txBody>
          <a:bodyPr>
            <a:normAutofit fontScale="92500" lnSpcReduction="10000"/>
          </a:bodyPr>
          <a:lstStyle/>
          <a:p>
            <a:pPr marL="0" indent="0">
              <a:buNone/>
            </a:pPr>
            <a:endParaRPr lang="en-US" sz="2400" dirty="0" smtClean="0"/>
          </a:p>
          <a:p>
            <a:pPr marL="0" indent="0">
              <a:buNone/>
            </a:pPr>
            <a:endParaRPr lang="en-US" sz="2400" dirty="0"/>
          </a:p>
          <a:p>
            <a:pPr marL="0" indent="0">
              <a:buNone/>
            </a:pPr>
            <a:r>
              <a:rPr lang="en-US" sz="2400" dirty="0" smtClean="0"/>
              <a:t>Along with elements of art:</a:t>
            </a:r>
          </a:p>
          <a:p>
            <a:pPr marL="0" indent="0" algn="ctr">
              <a:buNone/>
            </a:pPr>
            <a:r>
              <a:rPr lang="en-US" sz="2400" dirty="0" smtClean="0"/>
              <a:t>Space</a:t>
            </a:r>
          </a:p>
          <a:p>
            <a:pPr marL="0" indent="0" algn="ctr">
              <a:buNone/>
            </a:pPr>
            <a:r>
              <a:rPr lang="en-US" sz="2400" dirty="0" smtClean="0"/>
              <a:t>Mass</a:t>
            </a:r>
          </a:p>
          <a:p>
            <a:pPr marL="0" indent="0" algn="ctr">
              <a:buNone/>
            </a:pPr>
            <a:r>
              <a:rPr lang="en-US" sz="2400" dirty="0" smtClean="0"/>
              <a:t>Motion</a:t>
            </a:r>
          </a:p>
          <a:p>
            <a:pPr marL="0" indent="0" algn="ctr">
              <a:buNone/>
            </a:pPr>
            <a:r>
              <a:rPr lang="en-US" sz="2400" dirty="0" smtClean="0"/>
              <a:t>Color</a:t>
            </a:r>
          </a:p>
          <a:p>
            <a:pPr marL="0" indent="0" algn="ctr">
              <a:buNone/>
            </a:pPr>
            <a:r>
              <a:rPr lang="en-US" sz="2400" dirty="0" smtClean="0"/>
              <a:t>Texture</a:t>
            </a:r>
          </a:p>
          <a:p>
            <a:pPr marL="0" indent="0" algn="ctr">
              <a:buNone/>
            </a:pPr>
            <a:r>
              <a:rPr lang="en-US" sz="2400" dirty="0" smtClean="0"/>
              <a:t>Line</a:t>
            </a:r>
          </a:p>
          <a:p>
            <a:pPr marL="0" indent="0">
              <a:buNone/>
            </a:pPr>
            <a:endParaRPr lang="en-US" dirty="0"/>
          </a:p>
        </p:txBody>
      </p:sp>
    </p:spTree>
    <p:extLst>
      <p:ext uri="{BB962C8B-B14F-4D97-AF65-F5344CB8AC3E}">
        <p14:creationId xmlns:p14="http://schemas.microsoft.com/office/powerpoint/2010/main" val="1728843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lstStyle/>
          <a:p>
            <a:pPr marL="0" indent="0">
              <a:buNone/>
            </a:pPr>
            <a:endParaRPr lang="en-US" dirty="0" smtClean="0"/>
          </a:p>
          <a:p>
            <a:pPr marL="0" indent="0">
              <a:buNone/>
            </a:pPr>
            <a:r>
              <a:rPr lang="en-US" dirty="0" smtClean="0"/>
              <a:t>“Whoever </a:t>
            </a:r>
            <a:r>
              <a:rPr lang="en-US" dirty="0"/>
              <a:t>said that a comic book is a quick read has never actually read a comic before, not properly at least</a:t>
            </a:r>
            <a:r>
              <a:rPr lang="en-US" dirty="0" smtClean="0"/>
              <a:t>.”</a:t>
            </a:r>
          </a:p>
          <a:p>
            <a:pPr marL="0" indent="0" algn="r">
              <a:buNone/>
            </a:pPr>
            <a:endParaRPr lang="en-US" sz="2000" i="1" dirty="0" smtClean="0"/>
          </a:p>
          <a:p>
            <a:pPr marL="0" indent="0" algn="r">
              <a:buNone/>
            </a:pPr>
            <a:r>
              <a:rPr lang="en-US" sz="2000" i="1" dirty="0" smtClean="0"/>
              <a:t>Elizabeth </a:t>
            </a:r>
            <a:r>
              <a:rPr lang="en-US" sz="2000" i="1" dirty="0" err="1" smtClean="0"/>
              <a:t>Heyman</a:t>
            </a:r>
            <a:r>
              <a:rPr lang="en-US" sz="2000" i="1" dirty="0" smtClean="0"/>
              <a:t>-Senior</a:t>
            </a:r>
          </a:p>
          <a:p>
            <a:pPr marL="0" indent="0" algn="r">
              <a:buNone/>
            </a:pPr>
            <a:r>
              <a:rPr lang="en-US" sz="2000" i="1" dirty="0" err="1" smtClean="0"/>
              <a:t>Watchung</a:t>
            </a:r>
            <a:r>
              <a:rPr lang="en-US" sz="2000" i="1" dirty="0" smtClean="0"/>
              <a:t> </a:t>
            </a:r>
            <a:r>
              <a:rPr lang="en-US" sz="2000" i="1" dirty="0"/>
              <a:t>Hills Regional High </a:t>
            </a:r>
            <a:r>
              <a:rPr lang="en-US" sz="2000" i="1" dirty="0" smtClean="0"/>
              <a:t>School</a:t>
            </a:r>
          </a:p>
          <a:p>
            <a:pPr marL="0" indent="0" algn="r">
              <a:buNone/>
            </a:pPr>
            <a:r>
              <a:rPr lang="en-US" sz="2000" i="1" dirty="0" smtClean="0"/>
              <a:t> </a:t>
            </a:r>
            <a:r>
              <a:rPr lang="en-US" sz="2000" i="1" dirty="0"/>
              <a:t>Warren, New </a:t>
            </a:r>
            <a:r>
              <a:rPr lang="en-US" sz="2000" i="1" dirty="0" smtClean="0"/>
              <a:t>Jersey</a:t>
            </a:r>
          </a:p>
          <a:p>
            <a:pPr marL="0" indent="0" algn="r">
              <a:buNone/>
            </a:pPr>
            <a:r>
              <a:rPr lang="en-US" sz="2000" i="1" dirty="0" smtClean="0">
                <a:hlinkClick r:id="rId2"/>
              </a:rPr>
              <a:t>www.graphicnovelreporter.com</a:t>
            </a:r>
            <a:r>
              <a:rPr lang="en-US" sz="2000" i="1" dirty="0" smtClean="0"/>
              <a:t> 2012.</a:t>
            </a:r>
            <a:endParaRPr lang="en-US" sz="2000" dirty="0"/>
          </a:p>
        </p:txBody>
      </p:sp>
    </p:spTree>
    <p:extLst>
      <p:ext uri="{BB962C8B-B14F-4D97-AF65-F5344CB8AC3E}">
        <p14:creationId xmlns:p14="http://schemas.microsoft.com/office/powerpoint/2010/main" val="30613585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6832"/>
            <a:ext cx="8229600" cy="6174251"/>
          </a:xfrm>
        </p:spPr>
        <p:txBody>
          <a:bodyPr>
            <a:normAutofit/>
          </a:bodyPr>
          <a:lstStyle/>
          <a:p>
            <a:pPr marL="0" indent="0">
              <a:buNone/>
            </a:pPr>
            <a:endParaRPr lang="en-US" sz="2000" dirty="0"/>
          </a:p>
          <a:p>
            <a:pPr marL="0" indent="0" algn="ctr">
              <a:buNone/>
            </a:pPr>
            <a:r>
              <a:rPr lang="en-US" sz="3600" dirty="0" smtClean="0"/>
              <a:t>Literacy Standards and </a:t>
            </a:r>
            <a:r>
              <a:rPr lang="en-US" sz="3600" dirty="0"/>
              <a:t>Graphic </a:t>
            </a:r>
            <a:r>
              <a:rPr lang="en-US" sz="3600" dirty="0" smtClean="0"/>
              <a:t>Novels</a:t>
            </a:r>
          </a:p>
          <a:p>
            <a:pPr marL="0" indent="0" algn="ctr">
              <a:buNone/>
            </a:pPr>
            <a:endParaRPr lang="en-US" sz="3600" dirty="0"/>
          </a:p>
          <a:p>
            <a:pPr marL="0" indent="0">
              <a:buNone/>
            </a:pPr>
            <a:r>
              <a:rPr lang="en-US" dirty="0">
                <a:hlinkClick r:id="rId3"/>
              </a:rPr>
              <a:t>CCSS.ELA-LITERACY.RL.5.7</a:t>
            </a:r>
          </a:p>
          <a:p>
            <a:pPr marL="0" indent="0">
              <a:buNone/>
            </a:pPr>
            <a:r>
              <a:rPr lang="en-US" dirty="0"/>
              <a:t>Analyze how visual and multimedia elements contribute to the meaning, tone, or beauty of a text (e.g., graphic novel, multimedia presentation of fiction, folktale, myth, poem).</a:t>
            </a:r>
          </a:p>
          <a:p>
            <a:pPr marL="0" indent="0" algn="ctr">
              <a:buNone/>
            </a:pPr>
            <a:endParaRPr lang="en-US" sz="3600" dirty="0"/>
          </a:p>
        </p:txBody>
      </p:sp>
    </p:spTree>
    <p:extLst>
      <p:ext uri="{BB962C8B-B14F-4D97-AF65-F5344CB8AC3E}">
        <p14:creationId xmlns:p14="http://schemas.microsoft.com/office/powerpoint/2010/main" val="9452606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lstStyle/>
          <a:p>
            <a:pPr marL="0" indent="0" algn="ctr">
              <a:buNone/>
            </a:pPr>
            <a:endParaRPr lang="en-US" dirty="0" smtClean="0"/>
          </a:p>
          <a:p>
            <a:pPr marL="0" indent="0" algn="ctr">
              <a:buNone/>
            </a:pPr>
            <a:r>
              <a:rPr lang="en-US" dirty="0">
                <a:cs typeface="American Typewriter"/>
              </a:rPr>
              <a:t>Research Using Graphic Novels</a:t>
            </a:r>
            <a:br>
              <a:rPr lang="en-US" dirty="0">
                <a:cs typeface="American Typewriter"/>
              </a:rPr>
            </a:br>
            <a:r>
              <a:rPr lang="en-US" dirty="0">
                <a:cs typeface="American Typewriter"/>
              </a:rPr>
              <a:t>in the </a:t>
            </a:r>
            <a:r>
              <a:rPr lang="en-US" dirty="0" smtClean="0">
                <a:cs typeface="American Typewriter"/>
              </a:rPr>
              <a:t>Classroom</a:t>
            </a:r>
          </a:p>
          <a:p>
            <a:pPr marL="0" indent="0" algn="ctr">
              <a:buNone/>
            </a:pPr>
            <a:endParaRPr lang="en-US" b="1" dirty="0">
              <a:cs typeface="American Typewriter"/>
            </a:endParaRPr>
          </a:p>
          <a:p>
            <a:pPr marL="0" indent="0" algn="ctr">
              <a:buNone/>
            </a:pPr>
            <a:r>
              <a:rPr lang="en-US" dirty="0" smtClean="0">
                <a:cs typeface="American Typewriter"/>
              </a:rPr>
              <a:t>“The Studies</a:t>
            </a:r>
            <a:r>
              <a:rPr lang="en-US" b="1" dirty="0" smtClean="0"/>
              <a:t>”</a:t>
            </a:r>
            <a:endParaRPr lang="en-US" dirty="0"/>
          </a:p>
          <a:p>
            <a:pPr marL="0" indent="0" algn="ctr">
              <a:buNone/>
            </a:pPr>
            <a:endParaRPr lang="en-US" dirty="0" smtClean="0"/>
          </a:p>
          <a:p>
            <a:pPr marL="0" indent="0">
              <a:buNone/>
            </a:pPr>
            <a:endParaRPr lang="en-US" sz="2400" dirty="0"/>
          </a:p>
          <a:p>
            <a:pPr marL="0" indent="0">
              <a:buNone/>
            </a:pPr>
            <a:r>
              <a:rPr lang="en-US" dirty="0" smtClean="0"/>
              <a:t> </a:t>
            </a:r>
            <a:endParaRPr lang="en-US" sz="2000" dirty="0"/>
          </a:p>
        </p:txBody>
      </p:sp>
    </p:spTree>
    <p:extLst>
      <p:ext uri="{BB962C8B-B14F-4D97-AF65-F5344CB8AC3E}">
        <p14:creationId xmlns:p14="http://schemas.microsoft.com/office/powerpoint/2010/main" val="9831387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1076"/>
            <a:ext cx="8229600" cy="1370347"/>
          </a:xfrm>
        </p:spPr>
        <p:txBody>
          <a:bodyPr>
            <a:normAutofit fontScale="90000"/>
          </a:bodyPr>
          <a:lstStyle/>
          <a:p>
            <a:r>
              <a:rPr lang="en-US" sz="3600" b="1" dirty="0" smtClean="0">
                <a:solidFill>
                  <a:schemeClr val="bg1"/>
                </a:solidFill>
                <a:latin typeface="American Typewriter"/>
                <a:cs typeface="American Typewriter"/>
              </a:rPr>
              <a:t/>
            </a:r>
            <a:br>
              <a:rPr lang="en-US" sz="3600" b="1" dirty="0" smtClean="0">
                <a:solidFill>
                  <a:schemeClr val="bg1"/>
                </a:solidFill>
                <a:latin typeface="American Typewriter"/>
                <a:cs typeface="American Typewriter"/>
              </a:rPr>
            </a:br>
            <a:r>
              <a:rPr lang="en-US" sz="4900" b="1" dirty="0" smtClean="0">
                <a:solidFill>
                  <a:schemeClr val="bg1"/>
                </a:solidFill>
                <a:cs typeface="American Typewriter"/>
              </a:rPr>
              <a:t>Study 1</a:t>
            </a:r>
            <a:r>
              <a:rPr lang="en-US" sz="4900" b="1" dirty="0">
                <a:solidFill>
                  <a:schemeClr val="bg1"/>
                </a:solidFill>
              </a:rPr>
              <a:t/>
            </a:r>
            <a:br>
              <a:rPr lang="en-US" sz="4900" b="1" dirty="0">
                <a:solidFill>
                  <a:schemeClr val="bg1"/>
                </a:solidFill>
              </a:rPr>
            </a:br>
            <a:endParaRPr lang="en-US" sz="4900"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2800" i="1" dirty="0" smtClean="0">
                <a:solidFill>
                  <a:schemeClr val="bg1"/>
                </a:solidFill>
              </a:rPr>
              <a:t>Exploring literary devices in graphic novels</a:t>
            </a:r>
          </a:p>
          <a:p>
            <a:pPr marL="0" indent="0" algn="r">
              <a:buNone/>
            </a:pPr>
            <a:r>
              <a:rPr lang="en-US" sz="2800" dirty="0" smtClean="0">
                <a:solidFill>
                  <a:schemeClr val="bg1"/>
                </a:solidFill>
              </a:rPr>
              <a:t>-</a:t>
            </a:r>
            <a:r>
              <a:rPr lang="en-US" sz="2800" dirty="0" err="1" smtClean="0">
                <a:solidFill>
                  <a:schemeClr val="bg1"/>
                </a:solidFill>
              </a:rPr>
              <a:t>Dallacqua</a:t>
            </a:r>
            <a:r>
              <a:rPr lang="en-US" sz="2800" dirty="0" smtClean="0">
                <a:solidFill>
                  <a:schemeClr val="bg1"/>
                </a:solidFill>
              </a:rPr>
              <a:t>, 2012</a:t>
            </a:r>
          </a:p>
          <a:p>
            <a:pPr marL="0" indent="0">
              <a:buNone/>
            </a:pPr>
            <a:endParaRPr lang="en-US" sz="2800" dirty="0">
              <a:solidFill>
                <a:schemeClr val="bg1"/>
              </a:solidFill>
            </a:endParaRPr>
          </a:p>
          <a:p>
            <a:pPr marL="0" indent="0" algn="ctr">
              <a:buNone/>
            </a:pPr>
            <a:r>
              <a:rPr lang="en-US" sz="2800" b="1" dirty="0" smtClean="0">
                <a:solidFill>
                  <a:schemeClr val="bg1"/>
                </a:solidFill>
              </a:rPr>
              <a:t>In what ways do readers engage while reading a graphic novel?</a:t>
            </a:r>
          </a:p>
          <a:p>
            <a:pPr marL="0" indent="0">
              <a:buNone/>
            </a:pPr>
            <a:endParaRPr lang="en-US" sz="2800" dirty="0">
              <a:solidFill>
                <a:schemeClr val="bg1"/>
              </a:solidFill>
            </a:endParaRPr>
          </a:p>
          <a:p>
            <a:pPr marL="0" indent="0">
              <a:buNone/>
            </a:pPr>
            <a:r>
              <a:rPr lang="en-US" sz="2800" dirty="0" smtClean="0">
                <a:solidFill>
                  <a:schemeClr val="bg1"/>
                </a:solidFill>
              </a:rPr>
              <a:t>“Literary devices are not only present, but recognizable to the students of this study with no prompting from me” (</a:t>
            </a:r>
            <a:r>
              <a:rPr lang="en-US" sz="2800" dirty="0" err="1" smtClean="0">
                <a:solidFill>
                  <a:schemeClr val="bg1"/>
                </a:solidFill>
              </a:rPr>
              <a:t>Dallacqua</a:t>
            </a:r>
            <a:r>
              <a:rPr lang="en-US" sz="2800" dirty="0" smtClean="0">
                <a:solidFill>
                  <a:schemeClr val="bg1"/>
                </a:solidFill>
              </a:rPr>
              <a:t>)</a:t>
            </a:r>
          </a:p>
          <a:p>
            <a:pPr marL="0" indent="0">
              <a:buNone/>
            </a:pPr>
            <a:endParaRPr lang="en-US" sz="2800" dirty="0">
              <a:solidFill>
                <a:schemeClr val="bg1">
                  <a:lumMod val="65000"/>
                  <a:lumOff val="35000"/>
                </a:schemeClr>
              </a:solidFill>
            </a:endParaRPr>
          </a:p>
          <a:p>
            <a:pPr marL="0" indent="0">
              <a:buNone/>
            </a:pPr>
            <a:endParaRPr lang="en-US" sz="2800" dirty="0" smtClean="0"/>
          </a:p>
        </p:txBody>
      </p:sp>
    </p:spTree>
    <p:extLst>
      <p:ext uri="{BB962C8B-B14F-4D97-AF65-F5344CB8AC3E}">
        <p14:creationId xmlns:p14="http://schemas.microsoft.com/office/powerpoint/2010/main" val="21525231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rPr>
              <a:t>Study 2</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2800" i="1" dirty="0" smtClean="0">
                <a:solidFill>
                  <a:srgbClr val="000000"/>
                </a:solidFill>
              </a:rPr>
              <a:t>Graphic novels in the classroom:  Curriculum design, implementation and reflection-Schmidt, 2011</a:t>
            </a:r>
            <a:endParaRPr lang="en-US" sz="2800" dirty="0" smtClean="0">
              <a:solidFill>
                <a:srgbClr val="000000"/>
              </a:solidFill>
            </a:endParaRPr>
          </a:p>
          <a:p>
            <a:pPr marL="0" indent="0">
              <a:buNone/>
            </a:pPr>
            <a:endParaRPr lang="en-US" sz="2800" dirty="0">
              <a:solidFill>
                <a:srgbClr val="000000"/>
              </a:solidFill>
            </a:endParaRPr>
          </a:p>
          <a:p>
            <a:pPr marL="0" indent="0" algn="ctr">
              <a:buNone/>
            </a:pPr>
            <a:r>
              <a:rPr lang="en-US" sz="2800" b="1" dirty="0" smtClean="0">
                <a:solidFill>
                  <a:srgbClr val="000000"/>
                </a:solidFill>
              </a:rPr>
              <a:t>Could graphic novels increase student interest in reading?</a:t>
            </a:r>
          </a:p>
          <a:p>
            <a:pPr marL="0" indent="0">
              <a:buNone/>
            </a:pPr>
            <a:endParaRPr lang="en-US" sz="2800" dirty="0">
              <a:solidFill>
                <a:srgbClr val="000000"/>
              </a:solidFill>
            </a:endParaRPr>
          </a:p>
          <a:p>
            <a:pPr marL="0" indent="0">
              <a:buNone/>
            </a:pPr>
            <a:r>
              <a:rPr lang="en-US" sz="2800" dirty="0" smtClean="0">
                <a:solidFill>
                  <a:srgbClr val="000000"/>
                </a:solidFill>
              </a:rPr>
              <a:t>“Researching graphic novels, I have learned that as a teacher, I must remain teachable” (Schmidt)</a:t>
            </a:r>
            <a:endParaRPr lang="en-US" sz="2800" dirty="0">
              <a:solidFill>
                <a:srgbClr val="000000"/>
              </a:solidFill>
            </a:endParaRPr>
          </a:p>
          <a:p>
            <a:pPr marL="0" indent="0">
              <a:buNone/>
            </a:pPr>
            <a:endParaRPr lang="en-US" sz="2800" dirty="0" smtClean="0"/>
          </a:p>
        </p:txBody>
      </p:sp>
    </p:spTree>
    <p:extLst>
      <p:ext uri="{BB962C8B-B14F-4D97-AF65-F5344CB8AC3E}">
        <p14:creationId xmlns:p14="http://schemas.microsoft.com/office/powerpoint/2010/main" val="3466853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rPr>
              <a:t>Study 3</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2800" i="1" dirty="0" smtClean="0">
                <a:solidFill>
                  <a:srgbClr val="000000"/>
                </a:solidFill>
              </a:rPr>
              <a:t>Grade 7 Students Reading Graphic Novels:  ‘You need to do a lot of thinking”-</a:t>
            </a:r>
            <a:r>
              <a:rPr lang="en-US" sz="2800" i="1" dirty="0" err="1" smtClean="0">
                <a:solidFill>
                  <a:srgbClr val="000000"/>
                </a:solidFill>
              </a:rPr>
              <a:t>Pantaleo</a:t>
            </a:r>
            <a:r>
              <a:rPr lang="en-US" sz="2800" i="1" dirty="0" smtClean="0">
                <a:solidFill>
                  <a:srgbClr val="000000"/>
                </a:solidFill>
              </a:rPr>
              <a:t>, 2011</a:t>
            </a:r>
            <a:endParaRPr lang="en-US" sz="2800" dirty="0" smtClean="0">
              <a:solidFill>
                <a:srgbClr val="000000"/>
              </a:solidFill>
            </a:endParaRPr>
          </a:p>
          <a:p>
            <a:pPr marL="0" indent="0">
              <a:buNone/>
            </a:pPr>
            <a:endParaRPr lang="en-US" sz="2800" dirty="0">
              <a:solidFill>
                <a:srgbClr val="000000"/>
              </a:solidFill>
            </a:endParaRPr>
          </a:p>
          <a:p>
            <a:pPr marL="0" indent="0" algn="ctr">
              <a:buNone/>
            </a:pPr>
            <a:r>
              <a:rPr lang="en-US" sz="2800" b="1" dirty="0" smtClean="0">
                <a:solidFill>
                  <a:srgbClr val="000000"/>
                </a:solidFill>
              </a:rPr>
              <a:t>Does reading graphic novels impact the intrinsic motivation, reading comprehension and vocabulary development of 7</a:t>
            </a:r>
            <a:r>
              <a:rPr lang="en-US" sz="2800" b="1" baseline="30000" dirty="0" smtClean="0">
                <a:solidFill>
                  <a:srgbClr val="000000"/>
                </a:solidFill>
              </a:rPr>
              <a:t>th</a:t>
            </a:r>
            <a:r>
              <a:rPr lang="en-US" sz="2800" b="1" dirty="0" smtClean="0">
                <a:solidFill>
                  <a:srgbClr val="000000"/>
                </a:solidFill>
              </a:rPr>
              <a:t> graders?</a:t>
            </a:r>
          </a:p>
          <a:p>
            <a:pPr marL="0" indent="0">
              <a:buNone/>
            </a:pPr>
            <a:endParaRPr lang="en-US" sz="2800" dirty="0">
              <a:solidFill>
                <a:srgbClr val="000000"/>
              </a:solidFill>
            </a:endParaRPr>
          </a:p>
          <a:p>
            <a:pPr marL="0" indent="0">
              <a:buNone/>
            </a:pPr>
            <a:r>
              <a:rPr lang="en-US" sz="2800" dirty="0" smtClean="0">
                <a:solidFill>
                  <a:srgbClr val="000000"/>
                </a:solidFill>
              </a:rPr>
              <a:t>“Through student work, they communicated it’s essential to ‘see’, not merely to look” (</a:t>
            </a:r>
            <a:r>
              <a:rPr lang="en-US" sz="2800" dirty="0" err="1" smtClean="0">
                <a:solidFill>
                  <a:srgbClr val="000000"/>
                </a:solidFill>
              </a:rPr>
              <a:t>Pantaleo</a:t>
            </a:r>
            <a:r>
              <a:rPr lang="en-US" sz="2800" dirty="0" smtClean="0">
                <a:solidFill>
                  <a:srgbClr val="000000"/>
                </a:solidFill>
              </a:rPr>
              <a:t>)</a:t>
            </a:r>
            <a:endParaRPr lang="en-US" sz="2800" dirty="0">
              <a:solidFill>
                <a:srgbClr val="000000"/>
              </a:solidFill>
            </a:endParaRPr>
          </a:p>
          <a:p>
            <a:pPr marL="0" indent="0">
              <a:buNone/>
            </a:pPr>
            <a:endParaRPr lang="en-US" sz="2800" dirty="0" smtClean="0"/>
          </a:p>
        </p:txBody>
      </p:sp>
    </p:spTree>
    <p:extLst>
      <p:ext uri="{BB962C8B-B14F-4D97-AF65-F5344CB8AC3E}">
        <p14:creationId xmlns:p14="http://schemas.microsoft.com/office/powerpoint/2010/main" val="5604187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rPr>
              <a:t>Study 4</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2800" i="1" dirty="0" smtClean="0">
                <a:solidFill>
                  <a:srgbClr val="000000"/>
                </a:solidFill>
              </a:rPr>
              <a:t>Graphic novel gurus: Students with learning disabilities enjoying real literature-Smetana, 2012</a:t>
            </a:r>
            <a:endParaRPr lang="en-US" sz="2800" dirty="0" smtClean="0">
              <a:solidFill>
                <a:srgbClr val="000000"/>
              </a:solidFill>
            </a:endParaRPr>
          </a:p>
          <a:p>
            <a:pPr marL="0" indent="0">
              <a:buNone/>
            </a:pPr>
            <a:endParaRPr lang="en-US" sz="2800" dirty="0">
              <a:solidFill>
                <a:srgbClr val="000000"/>
              </a:solidFill>
            </a:endParaRPr>
          </a:p>
          <a:p>
            <a:pPr marL="0" indent="0" algn="ctr">
              <a:buNone/>
            </a:pPr>
            <a:endParaRPr lang="en-US" sz="2800" b="1" dirty="0" smtClean="0">
              <a:solidFill>
                <a:srgbClr val="000000"/>
              </a:solidFill>
            </a:endParaRPr>
          </a:p>
          <a:p>
            <a:pPr marL="0" indent="0" algn="ctr">
              <a:buNone/>
            </a:pPr>
            <a:r>
              <a:rPr lang="en-US" sz="2800" b="1" dirty="0" smtClean="0">
                <a:solidFill>
                  <a:srgbClr val="000000"/>
                </a:solidFill>
              </a:rPr>
              <a:t>Can students with learning disabilities enjoy and learn from real literature?</a:t>
            </a:r>
          </a:p>
          <a:p>
            <a:pPr marL="0" indent="0">
              <a:buNone/>
            </a:pPr>
            <a:endParaRPr lang="en-US" sz="2800" dirty="0">
              <a:solidFill>
                <a:schemeClr val="bg1">
                  <a:lumMod val="65000"/>
                  <a:lumOff val="35000"/>
                </a:schemeClr>
              </a:solidFill>
            </a:endParaRPr>
          </a:p>
          <a:p>
            <a:pPr marL="0" indent="0">
              <a:buNone/>
            </a:pPr>
            <a:endParaRPr lang="en-US" sz="2800" dirty="0" smtClean="0"/>
          </a:p>
        </p:txBody>
      </p:sp>
    </p:spTree>
    <p:extLst>
      <p:ext uri="{BB962C8B-B14F-4D97-AF65-F5344CB8AC3E}">
        <p14:creationId xmlns:p14="http://schemas.microsoft.com/office/powerpoint/2010/main" val="24928042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rPr>
              <a:t>Study 4</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2800" dirty="0" smtClean="0">
                <a:solidFill>
                  <a:srgbClr val="000000"/>
                </a:solidFill>
              </a:rPr>
              <a:t>“They were participating more in classroom discussions.  Their oral language was peppered with new vocabulary and complex sentences.  They were recognizing many of the devices that authors use to communicate meaning.  As a result of the application of their knowledge and skills, they were making meaning from their reading.” (Smetana)</a:t>
            </a:r>
            <a:endParaRPr lang="en-US" sz="2800" dirty="0">
              <a:solidFill>
                <a:srgbClr val="000000"/>
              </a:solidFill>
            </a:endParaRPr>
          </a:p>
          <a:p>
            <a:pPr marL="0" indent="0">
              <a:buNone/>
            </a:pPr>
            <a:endParaRPr lang="en-US" sz="2800" dirty="0" smtClean="0"/>
          </a:p>
        </p:txBody>
      </p:sp>
    </p:spTree>
    <p:extLst>
      <p:ext uri="{BB962C8B-B14F-4D97-AF65-F5344CB8AC3E}">
        <p14:creationId xmlns:p14="http://schemas.microsoft.com/office/powerpoint/2010/main" val="24263211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bg1"/>
                </a:solidFill>
              </a:rPr>
              <a:t>One more…</a:t>
            </a:r>
            <a:endParaRPr lang="en-US" b="1" dirty="0">
              <a:solidFill>
                <a:schemeClr val="bg1"/>
              </a:solidFill>
            </a:endParaRPr>
          </a:p>
        </p:txBody>
      </p:sp>
      <p:sp>
        <p:nvSpPr>
          <p:cNvPr id="3" name="Content Placeholder 2"/>
          <p:cNvSpPr>
            <a:spLocks noGrp="1"/>
          </p:cNvSpPr>
          <p:nvPr>
            <p:ph idx="1"/>
          </p:nvPr>
        </p:nvSpPr>
        <p:spPr/>
        <p:txBody>
          <a:bodyPr>
            <a:normAutofit fontScale="92500"/>
          </a:bodyPr>
          <a:lstStyle/>
          <a:p>
            <a:pPr marL="0" indent="0">
              <a:buNone/>
            </a:pPr>
            <a:r>
              <a:rPr lang="en-US" sz="2800" dirty="0" smtClean="0">
                <a:solidFill>
                  <a:srgbClr val="000000"/>
                </a:solidFill>
              </a:rPr>
              <a:t>Graphic </a:t>
            </a:r>
            <a:r>
              <a:rPr lang="en-US" sz="2800" dirty="0">
                <a:solidFill>
                  <a:srgbClr val="000000"/>
                </a:solidFill>
              </a:rPr>
              <a:t>novels:  What elementary teachers think about their instructional </a:t>
            </a:r>
            <a:r>
              <a:rPr lang="en-US" sz="2800" dirty="0" smtClean="0">
                <a:solidFill>
                  <a:srgbClr val="000000"/>
                </a:solidFill>
              </a:rPr>
              <a:t>value</a:t>
            </a:r>
          </a:p>
          <a:p>
            <a:pPr marL="0" indent="0" algn="r">
              <a:buNone/>
            </a:pPr>
            <a:r>
              <a:rPr lang="en-US" sz="2800" dirty="0" smtClean="0">
                <a:solidFill>
                  <a:srgbClr val="000000"/>
                </a:solidFill>
              </a:rPr>
              <a:t>-Lapp</a:t>
            </a:r>
            <a:r>
              <a:rPr lang="en-US" sz="2800" dirty="0">
                <a:solidFill>
                  <a:srgbClr val="000000"/>
                </a:solidFill>
              </a:rPr>
              <a:t>, D., Fisher, D. &amp; Frey, N. </a:t>
            </a:r>
            <a:r>
              <a:rPr lang="en-US" sz="2800" dirty="0" smtClean="0">
                <a:solidFill>
                  <a:srgbClr val="000000"/>
                </a:solidFill>
              </a:rPr>
              <a:t>2012</a:t>
            </a:r>
          </a:p>
          <a:p>
            <a:pPr marL="0" indent="0" algn="r">
              <a:buNone/>
            </a:pPr>
            <a:endParaRPr lang="en-US" sz="2800" dirty="0">
              <a:solidFill>
                <a:srgbClr val="000000"/>
              </a:solidFill>
            </a:endParaRPr>
          </a:p>
          <a:p>
            <a:pPr marL="0" indent="0">
              <a:buNone/>
            </a:pPr>
            <a:endParaRPr lang="en-US" sz="2800" dirty="0" smtClean="0">
              <a:solidFill>
                <a:srgbClr val="000000"/>
              </a:solidFill>
            </a:endParaRPr>
          </a:p>
          <a:p>
            <a:pPr marL="0" indent="0">
              <a:buNone/>
            </a:pPr>
            <a:r>
              <a:rPr lang="en-US" sz="2800" dirty="0" smtClean="0">
                <a:solidFill>
                  <a:srgbClr val="000000"/>
                </a:solidFill>
              </a:rPr>
              <a:t>“Although study participants did not use graphic novels in substantive ways in most classrooms, they did indicate overall the possibility that the attributes of graphic novels would make them potentially useful supplements to existing reading materials already in use.”</a:t>
            </a:r>
          </a:p>
        </p:txBody>
      </p:sp>
    </p:spTree>
    <p:extLst>
      <p:ext uri="{BB962C8B-B14F-4D97-AF65-F5344CB8AC3E}">
        <p14:creationId xmlns:p14="http://schemas.microsoft.com/office/powerpoint/2010/main" val="22432100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lgn="ctr">
              <a:buNone/>
            </a:pPr>
            <a:r>
              <a:rPr lang="en-US" sz="2800" dirty="0" smtClean="0"/>
              <a:t>Will Eisner  1917-2005</a:t>
            </a:r>
          </a:p>
          <a:p>
            <a:pPr marL="0" indent="0" algn="ctr">
              <a:buNone/>
            </a:pPr>
            <a:endParaRPr lang="en-US" sz="2800" dirty="0" smtClean="0"/>
          </a:p>
          <a:p>
            <a:pPr marL="0" indent="0" algn="ctr">
              <a:buNone/>
            </a:pPr>
            <a:r>
              <a:rPr lang="en-US" sz="2800" dirty="0" smtClean="0"/>
              <a:t>Coined the terms “graphic novel” and “</a:t>
            </a:r>
            <a:r>
              <a:rPr lang="en-US" sz="2800" dirty="0"/>
              <a:t>s</a:t>
            </a:r>
            <a:r>
              <a:rPr lang="en-US" sz="2800" dirty="0" smtClean="0"/>
              <a:t>equential art”</a:t>
            </a:r>
            <a:endParaRPr lang="en-US" sz="2800" dirty="0"/>
          </a:p>
        </p:txBody>
      </p:sp>
      <p:pic>
        <p:nvPicPr>
          <p:cNvPr id="2" name="Picture 1" descr="will eisner graphic storytell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051" y="3045780"/>
            <a:ext cx="2106679" cy="2633349"/>
          </a:xfrm>
          <a:prstGeom prst="rect">
            <a:avLst/>
          </a:prstGeom>
        </p:spPr>
      </p:pic>
      <p:pic>
        <p:nvPicPr>
          <p:cNvPr id="4" name="Picture 3" descr="wil eisner comic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391" y="3045780"/>
            <a:ext cx="2106680" cy="2633349"/>
          </a:xfrm>
          <a:prstGeom prst="rect">
            <a:avLst/>
          </a:prstGeom>
        </p:spPr>
      </p:pic>
    </p:spTree>
    <p:extLst>
      <p:ext uri="{BB962C8B-B14F-4D97-AF65-F5344CB8AC3E}">
        <p14:creationId xmlns:p14="http://schemas.microsoft.com/office/powerpoint/2010/main" val="39161507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Recent Research</a:t>
            </a:r>
            <a:endParaRPr lang="en-US" dirty="0"/>
          </a:p>
        </p:txBody>
      </p:sp>
      <p:sp>
        <p:nvSpPr>
          <p:cNvPr id="3" name="Content Placeholder 2"/>
          <p:cNvSpPr>
            <a:spLocks noGrp="1"/>
          </p:cNvSpPr>
          <p:nvPr>
            <p:ph idx="1"/>
          </p:nvPr>
        </p:nvSpPr>
        <p:spPr>
          <a:xfrm>
            <a:off x="457200" y="1600200"/>
            <a:ext cx="8229600" cy="4950883"/>
          </a:xfrm>
        </p:spPr>
        <p:txBody>
          <a:bodyPr>
            <a:normAutofit/>
          </a:bodyPr>
          <a:lstStyle/>
          <a:p>
            <a:pPr marL="0" indent="0">
              <a:buNone/>
            </a:pPr>
            <a:endParaRPr lang="en-US" sz="2000" dirty="0" smtClean="0"/>
          </a:p>
          <a:p>
            <a:pPr marL="0" indent="0" algn="ctr">
              <a:buNone/>
            </a:pPr>
            <a:r>
              <a:rPr lang="en-US" sz="3600" i="1" dirty="0" smtClean="0"/>
              <a:t>Is a Picture Worth a Thousand Words?  Determining the Criteria for Graphic Novels with Literary Merit</a:t>
            </a:r>
          </a:p>
          <a:p>
            <a:pPr marL="0" indent="0">
              <a:buNone/>
            </a:pPr>
            <a:endParaRPr lang="en-US" sz="3600" dirty="0"/>
          </a:p>
          <a:p>
            <a:pPr marL="0" indent="0">
              <a:buNone/>
            </a:pPr>
            <a:r>
              <a:rPr lang="en-US" dirty="0" smtClean="0"/>
              <a:t>Michael </a:t>
            </a:r>
            <a:r>
              <a:rPr lang="en-US" dirty="0" err="1" smtClean="0"/>
              <a:t>Pagliaro</a:t>
            </a:r>
            <a:endParaRPr lang="en-US" dirty="0" smtClean="0"/>
          </a:p>
          <a:p>
            <a:pPr marL="0" indent="0">
              <a:buNone/>
            </a:pPr>
            <a:r>
              <a:rPr lang="en-US" dirty="0" smtClean="0"/>
              <a:t>English Journal, </a:t>
            </a:r>
            <a:r>
              <a:rPr lang="en-US" dirty="0" err="1" smtClean="0"/>
              <a:t>Vol</a:t>
            </a:r>
            <a:r>
              <a:rPr lang="en-US" dirty="0" smtClean="0"/>
              <a:t> 103, 4, March 2014</a:t>
            </a:r>
          </a:p>
          <a:p>
            <a:pPr marL="0" indent="0">
              <a:buNone/>
            </a:pPr>
            <a:endParaRPr lang="en-US" sz="2000" dirty="0"/>
          </a:p>
          <a:p>
            <a:pPr marL="0" indent="0">
              <a:buNone/>
            </a:pPr>
            <a:endParaRPr lang="en-US" sz="2000" dirty="0" smtClean="0"/>
          </a:p>
          <a:p>
            <a:pPr marL="0" indent="0">
              <a:buNone/>
            </a:pPr>
            <a:endParaRPr lang="en-US" sz="2000" dirty="0"/>
          </a:p>
        </p:txBody>
      </p:sp>
    </p:spTree>
    <p:extLst>
      <p:ext uri="{BB962C8B-B14F-4D97-AF65-F5344CB8AC3E}">
        <p14:creationId xmlns:p14="http://schemas.microsoft.com/office/powerpoint/2010/main" val="23208040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6832"/>
            <a:ext cx="8229600" cy="6174251"/>
          </a:xfrm>
        </p:spPr>
        <p:txBody>
          <a:bodyPr>
            <a:normAutofit/>
          </a:bodyPr>
          <a:lstStyle/>
          <a:p>
            <a:pPr marL="0" indent="0">
              <a:buNone/>
            </a:pPr>
            <a:endParaRPr lang="en-US" sz="2000" dirty="0"/>
          </a:p>
          <a:p>
            <a:pPr marL="0" indent="0" algn="ctr">
              <a:buNone/>
            </a:pPr>
            <a:r>
              <a:rPr lang="en-US" sz="3600" dirty="0" smtClean="0"/>
              <a:t>Visual Literacy</a:t>
            </a:r>
            <a:endParaRPr lang="en-US" sz="3600" dirty="0"/>
          </a:p>
          <a:p>
            <a:pPr marL="0" indent="0" algn="ctr">
              <a:buNone/>
            </a:pPr>
            <a:r>
              <a:rPr lang="en-US" sz="3600" dirty="0" smtClean="0"/>
              <a:t>The 6</a:t>
            </a:r>
            <a:r>
              <a:rPr lang="en-US" sz="3600" baseline="30000" dirty="0" smtClean="0"/>
              <a:t>th</a:t>
            </a:r>
            <a:r>
              <a:rPr lang="en-US" sz="3600" dirty="0" smtClean="0"/>
              <a:t> Language Art</a:t>
            </a:r>
          </a:p>
          <a:p>
            <a:pPr marL="0" indent="0">
              <a:buNone/>
            </a:pPr>
            <a:endParaRPr lang="en-US" sz="3600" dirty="0" smtClean="0"/>
          </a:p>
          <a:p>
            <a:pPr marL="0" indent="0" algn="ctr">
              <a:buNone/>
            </a:pPr>
            <a:r>
              <a:rPr lang="en-US" sz="3600" dirty="0" smtClean="0"/>
              <a:t>Reading, writing, speaking, listening, viewing and </a:t>
            </a:r>
            <a:r>
              <a:rPr lang="en-US" sz="3600" i="1" dirty="0" smtClean="0"/>
              <a:t>visually representing</a:t>
            </a:r>
          </a:p>
          <a:p>
            <a:pPr marL="0" indent="0" algn="ctr">
              <a:buNone/>
            </a:pPr>
            <a:endParaRPr lang="en-US" sz="3600" i="1" dirty="0"/>
          </a:p>
        </p:txBody>
      </p:sp>
    </p:spTree>
    <p:extLst>
      <p:ext uri="{BB962C8B-B14F-4D97-AF65-F5344CB8AC3E}">
        <p14:creationId xmlns:p14="http://schemas.microsoft.com/office/powerpoint/2010/main" val="2092820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Visually representing is presenting </a:t>
            </a:r>
            <a:r>
              <a:rPr lang="en-US" dirty="0"/>
              <a:t>information through images, either alone or along with spoken or written </a:t>
            </a:r>
            <a:r>
              <a:rPr lang="en-US" dirty="0" smtClean="0"/>
              <a:t>words.</a:t>
            </a:r>
          </a:p>
          <a:p>
            <a:pPr marL="0" indent="0" algn="r">
              <a:buNone/>
            </a:pPr>
            <a:endParaRPr lang="en-US" dirty="0" smtClean="0"/>
          </a:p>
          <a:p>
            <a:pPr marL="0" indent="0" algn="r">
              <a:buNone/>
            </a:pPr>
            <a:r>
              <a:rPr lang="en-US" dirty="0" smtClean="0"/>
              <a:t>-NCTE and ILA (IRA)</a:t>
            </a:r>
            <a:endParaRPr lang="en-US" dirty="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19014417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Visual literacy “might be broadly defined as all of the skills and knowledge needed to decode images and understand, at least on a literal level, the contents of the image”</a:t>
            </a:r>
          </a:p>
          <a:p>
            <a:pPr marL="0" indent="0" algn="ctr">
              <a:buNone/>
            </a:pPr>
            <a:r>
              <a:rPr lang="en-US" dirty="0" smtClean="0"/>
              <a:t>(</a:t>
            </a:r>
            <a:r>
              <a:rPr lang="en-US" dirty="0" err="1" smtClean="0"/>
              <a:t>Pagliaro</a:t>
            </a:r>
            <a:r>
              <a:rPr lang="en-US" dirty="0" smtClean="0"/>
              <a:t>, p. 34)</a:t>
            </a:r>
          </a:p>
          <a:p>
            <a:pPr marL="0" indent="0" algn="r">
              <a:buNone/>
            </a:pPr>
            <a:endParaRPr lang="en-US" dirty="0" smtClean="0"/>
          </a:p>
          <a:p>
            <a:pPr marL="0" indent="0" algn="ctr">
              <a:buNone/>
            </a:pPr>
            <a:endParaRPr lang="en-US" dirty="0"/>
          </a:p>
          <a:p>
            <a:pPr marL="0" indent="0">
              <a:buNone/>
            </a:pPr>
            <a:endParaRPr lang="en-US" dirty="0"/>
          </a:p>
        </p:txBody>
      </p:sp>
    </p:spTree>
    <p:extLst>
      <p:ext uri="{BB962C8B-B14F-4D97-AF65-F5344CB8AC3E}">
        <p14:creationId xmlns:p14="http://schemas.microsoft.com/office/powerpoint/2010/main" val="41550225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“…if we show kids how the written word actually has a visual component to it…I think they’ll become much better writers”</a:t>
            </a:r>
          </a:p>
          <a:p>
            <a:pPr marL="3657600" lvl="8" indent="0" algn="r">
              <a:buNone/>
            </a:pPr>
            <a:r>
              <a:rPr lang="en-US" sz="3200" dirty="0"/>
              <a:t>(</a:t>
            </a:r>
            <a:r>
              <a:rPr lang="en-US" sz="3200" dirty="0" err="1" smtClean="0"/>
              <a:t>Pagliaro</a:t>
            </a:r>
            <a:r>
              <a:rPr lang="en-US" sz="3200" dirty="0" smtClean="0"/>
              <a:t>, p. 35)</a:t>
            </a:r>
            <a:endParaRPr lang="en-US" sz="3200" dirty="0"/>
          </a:p>
        </p:txBody>
      </p:sp>
    </p:spTree>
    <p:extLst>
      <p:ext uri="{BB962C8B-B14F-4D97-AF65-F5344CB8AC3E}">
        <p14:creationId xmlns:p14="http://schemas.microsoft.com/office/powerpoint/2010/main" val="34310696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988"/>
            <a:ext cx="8229600" cy="2101107"/>
          </a:xfrm>
        </p:spPr>
        <p:txBody>
          <a:bodyPr anchor="t">
            <a:normAutofit/>
          </a:bodyPr>
          <a:lstStyle/>
          <a:p>
            <a:r>
              <a:rPr lang="en-US" dirty="0" smtClean="0"/>
              <a:t>Rubric of Literary Merit</a:t>
            </a:r>
            <a:br>
              <a:rPr lang="en-US" dirty="0" smtClean="0"/>
            </a:br>
            <a:r>
              <a:rPr lang="en-US" dirty="0" smtClean="0"/>
              <a:t>in Graphic Novels</a:t>
            </a:r>
            <a:endParaRPr lang="en-US" dirty="0"/>
          </a:p>
        </p:txBody>
      </p:sp>
      <p:sp>
        <p:nvSpPr>
          <p:cNvPr id="3" name="Content Placeholder 2"/>
          <p:cNvSpPr>
            <a:spLocks noGrp="1"/>
          </p:cNvSpPr>
          <p:nvPr>
            <p:ph idx="1"/>
          </p:nvPr>
        </p:nvSpPr>
        <p:spPr>
          <a:xfrm>
            <a:off x="457200" y="1600200"/>
            <a:ext cx="8229600" cy="4950883"/>
          </a:xfrm>
        </p:spPr>
        <p:txBody>
          <a:bodyPr>
            <a:normAutofit/>
          </a:bodyPr>
          <a:lstStyle/>
          <a:p>
            <a:pPr marL="0" indent="0">
              <a:buNone/>
            </a:pPr>
            <a:endParaRPr lang="en-US" sz="2000" dirty="0" smtClean="0"/>
          </a:p>
          <a:p>
            <a:pPr marL="0" indent="0">
              <a:buNone/>
            </a:pPr>
            <a:endParaRPr lang="en-US" sz="2000" dirty="0" smtClean="0"/>
          </a:p>
          <a:p>
            <a:pPr marL="0" indent="0">
              <a:buNone/>
            </a:pPr>
            <a:endParaRPr lang="en-US" sz="2000" dirty="0"/>
          </a:p>
        </p:txBody>
      </p:sp>
    </p:spTree>
    <p:extLst>
      <p:ext uri="{BB962C8B-B14F-4D97-AF65-F5344CB8AC3E}">
        <p14:creationId xmlns:p14="http://schemas.microsoft.com/office/powerpoint/2010/main" val="23208040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7542"/>
            <a:ext cx="8229600" cy="6233542"/>
          </a:xfrm>
        </p:spPr>
        <p:txBody>
          <a:bodyPr>
            <a:normAutofit lnSpcReduction="10000"/>
          </a:bodyPr>
          <a:lstStyle/>
          <a:p>
            <a:pPr marL="0" indent="0" algn="ctr">
              <a:buNone/>
            </a:pPr>
            <a:r>
              <a:rPr lang="en-US" sz="3600" dirty="0" smtClean="0"/>
              <a:t>Rubric Outline</a:t>
            </a:r>
          </a:p>
          <a:p>
            <a:pPr marL="0" indent="0">
              <a:buNone/>
            </a:pPr>
            <a:endParaRPr lang="en-US" sz="2400" dirty="0" smtClean="0"/>
          </a:p>
          <a:p>
            <a:r>
              <a:rPr lang="en-US" sz="2400" dirty="0" smtClean="0"/>
              <a:t>How to Read a Graphic Novel</a:t>
            </a:r>
          </a:p>
          <a:p>
            <a:pPr marL="400050" lvl="1" indent="0">
              <a:buNone/>
            </a:pPr>
            <a:r>
              <a:rPr lang="en-US" sz="2400" dirty="0" smtClean="0"/>
              <a:t>Information that reiterates how to read images in a graphic novel</a:t>
            </a:r>
          </a:p>
          <a:p>
            <a:pPr marL="400050" lvl="1" indent="0">
              <a:buNone/>
            </a:pPr>
            <a:endParaRPr lang="en-US" sz="2400" dirty="0" smtClean="0"/>
          </a:p>
          <a:p>
            <a:r>
              <a:rPr lang="en-US" sz="2400" dirty="0" smtClean="0"/>
              <a:t>Before Reading</a:t>
            </a:r>
          </a:p>
          <a:p>
            <a:pPr marL="400050" lvl="1" indent="0">
              <a:buNone/>
            </a:pPr>
            <a:r>
              <a:rPr lang="en-US" sz="2400" dirty="0" smtClean="0"/>
              <a:t>Imaged Based Questions </a:t>
            </a:r>
          </a:p>
          <a:p>
            <a:pPr marL="400050" lvl="1" indent="0">
              <a:buNone/>
            </a:pPr>
            <a:endParaRPr lang="en-US" sz="2400" dirty="0" smtClean="0"/>
          </a:p>
          <a:p>
            <a:r>
              <a:rPr lang="en-US" sz="2400" dirty="0" smtClean="0"/>
              <a:t>During Reading</a:t>
            </a:r>
          </a:p>
          <a:p>
            <a:pPr marL="400050" lvl="1" indent="0">
              <a:buNone/>
            </a:pPr>
            <a:r>
              <a:rPr lang="en-US" sz="2400" dirty="0" smtClean="0"/>
              <a:t>“Read the images and text as separate, equally important elements”</a:t>
            </a:r>
          </a:p>
          <a:p>
            <a:pPr marL="400050" lvl="1" indent="0">
              <a:buNone/>
            </a:pPr>
            <a:endParaRPr lang="en-US" sz="2400" dirty="0" smtClean="0"/>
          </a:p>
          <a:p>
            <a:r>
              <a:rPr lang="en-US" sz="2400" dirty="0" smtClean="0"/>
              <a:t>After Reading</a:t>
            </a:r>
          </a:p>
          <a:p>
            <a:pPr marL="400050" lvl="1" indent="0">
              <a:buNone/>
            </a:pPr>
            <a:r>
              <a:rPr lang="en-US" sz="2400" dirty="0" smtClean="0"/>
              <a:t>Theme and content</a:t>
            </a:r>
          </a:p>
        </p:txBody>
      </p:sp>
    </p:spTree>
    <p:extLst>
      <p:ext uri="{BB962C8B-B14F-4D97-AF65-F5344CB8AC3E}">
        <p14:creationId xmlns:p14="http://schemas.microsoft.com/office/powerpoint/2010/main" val="25360103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endParaRPr lang="en-US" dirty="0"/>
          </a:p>
        </p:txBody>
      </p:sp>
      <p:sp>
        <p:nvSpPr>
          <p:cNvPr id="3" name="Content Placeholder 2"/>
          <p:cNvSpPr>
            <a:spLocks noGrp="1"/>
          </p:cNvSpPr>
          <p:nvPr>
            <p:ph idx="1"/>
          </p:nvPr>
        </p:nvSpPr>
        <p:spPr>
          <a:xfrm>
            <a:off x="457200" y="1600200"/>
            <a:ext cx="8229600" cy="4950883"/>
          </a:xfrm>
        </p:spPr>
        <p:txBody>
          <a:bodyPr>
            <a:normAutofit/>
          </a:bodyPr>
          <a:lstStyle/>
          <a:p>
            <a:pPr marL="0" indent="0">
              <a:buNone/>
            </a:pPr>
            <a:endParaRPr lang="en-US" sz="2000" dirty="0" smtClean="0"/>
          </a:p>
          <a:p>
            <a:pPr marL="0" indent="0">
              <a:buNone/>
            </a:pPr>
            <a:endParaRPr lang="en-US" sz="2000" dirty="0" smtClean="0"/>
          </a:p>
          <a:p>
            <a:pPr marL="0" indent="0" algn="ctr">
              <a:buNone/>
            </a:pPr>
            <a:r>
              <a:rPr lang="en-US" sz="4400" dirty="0"/>
              <a:t>Graphic </a:t>
            </a:r>
            <a:r>
              <a:rPr lang="en-US" sz="4400" dirty="0" smtClean="0"/>
              <a:t>Texts from K-12</a:t>
            </a:r>
            <a:r>
              <a:rPr lang="en-US" sz="4400" dirty="0"/>
              <a:t/>
            </a:r>
            <a:br>
              <a:rPr lang="en-US" sz="4400" dirty="0"/>
            </a:br>
            <a:endParaRPr lang="en-US" sz="4400" dirty="0"/>
          </a:p>
        </p:txBody>
      </p:sp>
    </p:spTree>
    <p:extLst>
      <p:ext uri="{BB962C8B-B14F-4D97-AF65-F5344CB8AC3E}">
        <p14:creationId xmlns:p14="http://schemas.microsoft.com/office/powerpoint/2010/main" val="34199465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Graphic Novel Awards</a:t>
            </a:r>
            <a:r>
              <a:rPr lang="en-US" dirty="0"/>
              <a:t/>
            </a:r>
            <a:br>
              <a:rPr lang="en-US" dirty="0"/>
            </a:br>
            <a:endParaRPr lang="en-US" dirty="0"/>
          </a:p>
        </p:txBody>
      </p:sp>
      <p:sp>
        <p:nvSpPr>
          <p:cNvPr id="3" name="Content Placeholder 2"/>
          <p:cNvSpPr>
            <a:spLocks noGrp="1"/>
          </p:cNvSpPr>
          <p:nvPr>
            <p:ph idx="1"/>
          </p:nvPr>
        </p:nvSpPr>
        <p:spPr>
          <a:xfrm>
            <a:off x="457200" y="1600200"/>
            <a:ext cx="8229600" cy="4950883"/>
          </a:xfrm>
        </p:spPr>
        <p:txBody>
          <a:bodyPr>
            <a:normAutofit fontScale="92500" lnSpcReduction="10000"/>
          </a:bodyPr>
          <a:lstStyle/>
          <a:p>
            <a:pPr marL="0" indent="0" algn="ctr">
              <a:buNone/>
            </a:pPr>
            <a:r>
              <a:rPr lang="en-US" sz="2400" dirty="0" err="1" smtClean="0"/>
              <a:t>Cybils</a:t>
            </a:r>
            <a:endParaRPr lang="en-US" sz="2400" dirty="0"/>
          </a:p>
          <a:p>
            <a:pPr marL="0" indent="0" algn="ctr">
              <a:buNone/>
            </a:pPr>
            <a:r>
              <a:rPr lang="en-US" sz="2400" dirty="0" smtClean="0"/>
              <a:t>Pulitzer</a:t>
            </a:r>
          </a:p>
          <a:p>
            <a:pPr marL="0" indent="0" algn="ctr">
              <a:buNone/>
            </a:pPr>
            <a:r>
              <a:rPr lang="en-US" sz="2400" dirty="0" err="1" smtClean="0"/>
              <a:t>Printz</a:t>
            </a:r>
            <a:endParaRPr lang="en-US" sz="2400" dirty="0" smtClean="0"/>
          </a:p>
          <a:p>
            <a:pPr marL="0" indent="0" algn="ctr">
              <a:buNone/>
            </a:pPr>
            <a:r>
              <a:rPr lang="en-US" sz="2400" dirty="0" smtClean="0"/>
              <a:t>Eisner</a:t>
            </a:r>
          </a:p>
          <a:p>
            <a:pPr marL="0" indent="0" algn="ctr">
              <a:buNone/>
            </a:pPr>
            <a:r>
              <a:rPr lang="en-US" sz="2400" dirty="0" smtClean="0"/>
              <a:t>Eagle</a:t>
            </a:r>
          </a:p>
          <a:p>
            <a:pPr marL="0" indent="0" algn="ctr">
              <a:buNone/>
            </a:pPr>
            <a:r>
              <a:rPr lang="en-US" sz="2400" dirty="0" smtClean="0"/>
              <a:t>Harvey</a:t>
            </a:r>
          </a:p>
          <a:p>
            <a:pPr marL="0" indent="0" algn="ctr">
              <a:buNone/>
            </a:pPr>
            <a:r>
              <a:rPr lang="en-US" sz="2400" dirty="0" smtClean="0"/>
              <a:t>Lulu</a:t>
            </a:r>
          </a:p>
          <a:p>
            <a:pPr marL="0" indent="0" algn="ctr">
              <a:buNone/>
            </a:pPr>
            <a:r>
              <a:rPr lang="en-US" sz="2400" dirty="0" smtClean="0"/>
              <a:t>Lynn Ward</a:t>
            </a:r>
          </a:p>
          <a:p>
            <a:pPr marL="0" indent="0" algn="ctr">
              <a:buNone/>
            </a:pPr>
            <a:r>
              <a:rPr lang="en-US" sz="2400" dirty="0" smtClean="0"/>
              <a:t>YALSA</a:t>
            </a:r>
          </a:p>
          <a:p>
            <a:pPr marL="0" indent="0" algn="ctr">
              <a:buNone/>
            </a:pPr>
            <a:r>
              <a:rPr lang="en-US" sz="2400" dirty="0" smtClean="0"/>
              <a:t>ALA</a:t>
            </a:r>
          </a:p>
          <a:p>
            <a:pPr marL="0" indent="0" algn="ctr">
              <a:buNone/>
            </a:pPr>
            <a:r>
              <a:rPr lang="en-US" sz="2400" dirty="0" smtClean="0"/>
              <a:t>Siebert</a:t>
            </a:r>
          </a:p>
          <a:p>
            <a:pPr marL="0" indent="0" algn="ctr">
              <a:buNone/>
            </a:pPr>
            <a:r>
              <a:rPr lang="en-US" sz="2400" dirty="0" smtClean="0"/>
              <a:t>Alex Awards</a:t>
            </a:r>
          </a:p>
          <a:p>
            <a:pPr marL="0" indent="0" algn="ctr">
              <a:buNone/>
            </a:pPr>
            <a:r>
              <a:rPr lang="en-US" sz="2400" dirty="0" smtClean="0"/>
              <a:t>Nick Magazine</a:t>
            </a:r>
          </a:p>
          <a:p>
            <a:pPr marL="0" indent="0">
              <a:buNone/>
            </a:pPr>
            <a:endParaRPr lang="en-US" sz="2000" dirty="0" smtClean="0"/>
          </a:p>
          <a:p>
            <a:pPr marL="0" indent="0">
              <a:buNone/>
            </a:pPr>
            <a:endParaRPr lang="en-US" sz="2000" dirty="0" smtClean="0"/>
          </a:p>
          <a:p>
            <a:pPr marL="0" indent="0">
              <a:buNone/>
            </a:pPr>
            <a:endParaRPr lang="en-US" sz="2000" dirty="0"/>
          </a:p>
        </p:txBody>
      </p:sp>
    </p:spTree>
    <p:extLst>
      <p:ext uri="{BB962C8B-B14F-4D97-AF65-F5344CB8AC3E}">
        <p14:creationId xmlns:p14="http://schemas.microsoft.com/office/powerpoint/2010/main" val="2875671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nny and penny.jpg"/>
          <p:cNvPicPr>
            <a:picLocks noGrp="1" noChangeAspect="1"/>
          </p:cNvPicPr>
          <p:nvPr>
            <p:ph idx="1"/>
          </p:nvPr>
        </p:nvPicPr>
        <p:blipFill>
          <a:blip r:embed="rId2">
            <a:extLst>
              <a:ext uri="{28A0092B-C50C-407E-A947-70E740481C1C}">
                <a14:useLocalDpi xmlns:a14="http://schemas.microsoft.com/office/drawing/2010/main" val="0"/>
              </a:ext>
            </a:extLst>
          </a:blip>
          <a:srcRect l="-89014" r="-89014"/>
          <a:stretch>
            <a:fillRect/>
          </a:stretch>
        </p:blipFill>
        <p:spPr>
          <a:xfrm>
            <a:off x="-1327601" y="145143"/>
            <a:ext cx="11810178" cy="6495143"/>
          </a:xfrm>
        </p:spPr>
      </p:pic>
    </p:spTree>
    <p:extLst>
      <p:ext uri="{BB962C8B-B14F-4D97-AF65-F5344CB8AC3E}">
        <p14:creationId xmlns:p14="http://schemas.microsoft.com/office/powerpoint/2010/main" val="10111021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lgn="ctr">
              <a:buNone/>
            </a:pPr>
            <a:endParaRPr lang="en-US" sz="3600" dirty="0" smtClean="0"/>
          </a:p>
          <a:p>
            <a:pPr marL="0" indent="0" algn="ctr">
              <a:buNone/>
            </a:pPr>
            <a:endParaRPr lang="en-US" sz="3600" dirty="0"/>
          </a:p>
          <a:p>
            <a:pPr marL="0" indent="0" algn="ctr">
              <a:buNone/>
            </a:pPr>
            <a:r>
              <a:rPr lang="en-US" sz="3600" dirty="0" smtClean="0"/>
              <a:t>Defining the Graphic Novel</a:t>
            </a:r>
          </a:p>
          <a:p>
            <a:pPr marL="0" indent="0" algn="ctr">
              <a:buNone/>
            </a:pPr>
            <a:endParaRPr lang="en-US" sz="2800" dirty="0" smtClean="0"/>
          </a:p>
          <a:p>
            <a:pPr marL="0" indent="0" algn="ctr">
              <a:buNone/>
            </a:pPr>
            <a:endParaRPr lang="en-US" sz="2800" dirty="0"/>
          </a:p>
        </p:txBody>
      </p:sp>
    </p:spTree>
    <p:extLst>
      <p:ext uri="{BB962C8B-B14F-4D97-AF65-F5344CB8AC3E}">
        <p14:creationId xmlns:p14="http://schemas.microsoft.com/office/powerpoint/2010/main" val="19562817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ny_sample_04.jpg"/>
          <p:cNvPicPr>
            <a:picLocks noGrp="1" noChangeAspect="1"/>
          </p:cNvPicPr>
          <p:nvPr>
            <p:ph idx="1"/>
          </p:nvPr>
        </p:nvPicPr>
        <p:blipFill>
          <a:blip r:embed="rId2">
            <a:extLst>
              <a:ext uri="{28A0092B-C50C-407E-A947-70E740481C1C}">
                <a14:useLocalDpi xmlns:a14="http://schemas.microsoft.com/office/drawing/2010/main" val="0"/>
              </a:ext>
            </a:extLst>
          </a:blip>
          <a:srcRect l="-16823" r="-16823"/>
          <a:stretch>
            <a:fillRect/>
          </a:stretch>
        </p:blipFill>
        <p:spPr>
          <a:xfrm>
            <a:off x="-901578" y="486332"/>
            <a:ext cx="10914721" cy="6002676"/>
          </a:xfrm>
        </p:spPr>
      </p:pic>
    </p:spTree>
    <p:extLst>
      <p:ext uri="{BB962C8B-B14F-4D97-AF65-F5344CB8AC3E}">
        <p14:creationId xmlns:p14="http://schemas.microsoft.com/office/powerpoint/2010/main" val="40692046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2015-02-08 12.20.08.png"/>
          <p:cNvPicPr>
            <a:picLocks noGrp="1" noChangeAspect="1"/>
          </p:cNvPicPr>
          <p:nvPr>
            <p:ph idx="1"/>
          </p:nvPr>
        </p:nvPicPr>
        <p:blipFill>
          <a:blip r:embed="rId2">
            <a:extLst>
              <a:ext uri="{28A0092B-C50C-407E-A947-70E740481C1C}">
                <a14:useLocalDpi xmlns:a14="http://schemas.microsoft.com/office/drawing/2010/main" val="0"/>
              </a:ext>
            </a:extLst>
          </a:blip>
          <a:srcRect l="-10831" r="-10831"/>
          <a:stretch>
            <a:fillRect/>
          </a:stretch>
        </p:blipFill>
        <p:spPr>
          <a:xfrm>
            <a:off x="-516651" y="617441"/>
            <a:ext cx="10305256" cy="5667494"/>
          </a:xfrm>
        </p:spPr>
      </p:pic>
    </p:spTree>
    <p:extLst>
      <p:ext uri="{BB962C8B-B14F-4D97-AF65-F5344CB8AC3E}">
        <p14:creationId xmlns:p14="http://schemas.microsoft.com/office/powerpoint/2010/main" val="28117772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2015-02-08 12.20.19.png"/>
          <p:cNvPicPr>
            <a:picLocks noGrp="1" noChangeAspect="1"/>
          </p:cNvPicPr>
          <p:nvPr>
            <p:ph idx="1"/>
          </p:nvPr>
        </p:nvPicPr>
        <p:blipFill>
          <a:blip r:embed="rId2">
            <a:extLst>
              <a:ext uri="{28A0092B-C50C-407E-A947-70E740481C1C}">
                <a14:useLocalDpi xmlns:a14="http://schemas.microsoft.com/office/drawing/2010/main" val="0"/>
              </a:ext>
            </a:extLst>
          </a:blip>
          <a:srcRect t="-33105" b="-33105"/>
          <a:stretch>
            <a:fillRect/>
          </a:stretch>
        </p:blipFill>
        <p:spPr>
          <a:xfrm>
            <a:off x="457200" y="929836"/>
            <a:ext cx="8229600" cy="4525963"/>
          </a:xfrm>
        </p:spPr>
      </p:pic>
    </p:spTree>
    <p:extLst>
      <p:ext uri="{BB962C8B-B14F-4D97-AF65-F5344CB8AC3E}">
        <p14:creationId xmlns:p14="http://schemas.microsoft.com/office/powerpoint/2010/main" val="14784845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dirty="0"/>
          </a:p>
          <a:p>
            <a:endParaRPr lang="en-US" dirty="0" smtClean="0"/>
          </a:p>
          <a:p>
            <a:endParaRPr lang="en-US" dirty="0"/>
          </a:p>
        </p:txBody>
      </p:sp>
      <p:pic>
        <p:nvPicPr>
          <p:cNvPr id="3" name="Picture 2" descr="tippy-and-the-night-para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96719"/>
            <a:ext cx="8306790" cy="5529444"/>
          </a:xfrm>
          <a:prstGeom prst="rect">
            <a:avLst/>
          </a:prstGeom>
        </p:spPr>
      </p:pic>
    </p:spTree>
    <p:extLst>
      <p:ext uri="{BB962C8B-B14F-4D97-AF65-F5344CB8AC3E}">
        <p14:creationId xmlns:p14="http://schemas.microsoft.com/office/powerpoint/2010/main" val="24049581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dirty="0"/>
          </a:p>
          <a:p>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8" y="867657"/>
            <a:ext cx="9058863" cy="5151687"/>
          </a:xfrm>
          <a:prstGeom prst="rect">
            <a:avLst/>
          </a:prstGeom>
        </p:spPr>
      </p:pic>
    </p:spTree>
    <p:extLst>
      <p:ext uri="{BB962C8B-B14F-4D97-AF65-F5344CB8AC3E}">
        <p14:creationId xmlns:p14="http://schemas.microsoft.com/office/powerpoint/2010/main" val="20441470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endParaRPr lang="en-US" dirty="0"/>
          </a:p>
          <a:p>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17" y="429620"/>
            <a:ext cx="8657565" cy="6027761"/>
          </a:xfrm>
          <a:prstGeom prst="rect">
            <a:avLst/>
          </a:prstGeom>
        </p:spPr>
      </p:pic>
    </p:spTree>
    <p:extLst>
      <p:ext uri="{BB962C8B-B14F-4D97-AF65-F5344CB8AC3E}">
        <p14:creationId xmlns:p14="http://schemas.microsoft.com/office/powerpoint/2010/main" val="20441470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552" y="699311"/>
            <a:ext cx="3698962" cy="5537368"/>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15" y="432659"/>
            <a:ext cx="8214991" cy="6161240"/>
          </a:xfrm>
          <a:prstGeom prst="rect">
            <a:avLst/>
          </a:prstGeom>
        </p:spPr>
      </p:pic>
    </p:spTree>
    <p:extLst>
      <p:ext uri="{BB962C8B-B14F-4D97-AF65-F5344CB8AC3E}">
        <p14:creationId xmlns:p14="http://schemas.microsoft.com/office/powerpoint/2010/main" val="15424744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38" y="293944"/>
            <a:ext cx="8320660" cy="6149686"/>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124" y="0"/>
            <a:ext cx="4686300" cy="6858000"/>
          </a:xfrm>
          <a:prstGeom prst="rect">
            <a:avLst/>
          </a:prstGeom>
        </p:spPr>
      </p:pic>
    </p:spTree>
    <p:extLst>
      <p:ext uri="{BB962C8B-B14F-4D97-AF65-F5344CB8AC3E}">
        <p14:creationId xmlns:p14="http://schemas.microsoft.com/office/powerpoint/2010/main" val="11189010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lstStyle/>
          <a:p>
            <a:pPr marL="0" indent="0" algn="ctr">
              <a:buNone/>
            </a:pPr>
            <a:r>
              <a:rPr lang="en-US" sz="2400" dirty="0" smtClean="0"/>
              <a:t>Powerful </a:t>
            </a:r>
            <a:r>
              <a:rPr lang="en-US" sz="2400" dirty="0"/>
              <a:t>definitions of successful graphic novels include one argued by Gallo &amp; Wiener (2004) stating:</a:t>
            </a:r>
          </a:p>
          <a:p>
            <a:pPr marL="0" indent="0">
              <a:buNone/>
            </a:pPr>
            <a:endParaRPr lang="en-US" sz="2800" dirty="0" smtClean="0"/>
          </a:p>
          <a:p>
            <a:pPr marL="0" indent="0" algn="ctr">
              <a:buNone/>
            </a:pPr>
            <a:endParaRPr lang="en-US" sz="2800" dirty="0" smtClean="0"/>
          </a:p>
          <a:p>
            <a:pPr marL="0" indent="0" algn="ctr">
              <a:buNone/>
            </a:pPr>
            <a:r>
              <a:rPr lang="en-US" sz="2800" dirty="0" smtClean="0"/>
              <a:t>“A </a:t>
            </a:r>
            <a:r>
              <a:rPr lang="en-US" sz="2800" dirty="0"/>
              <a:t>well-done graphic novel offers the immediacy of the prose reading experience, with the pictures and the words working simultaneously, making a graphic novel not only something one reads but something one sees as well, like reading and watching a movie at the same </a:t>
            </a:r>
            <a:r>
              <a:rPr lang="en-US" sz="2800" dirty="0" smtClean="0"/>
              <a:t>time” (</a:t>
            </a:r>
            <a:r>
              <a:rPr lang="en-US" sz="2800" dirty="0"/>
              <a:t>p. 115)</a:t>
            </a:r>
            <a:r>
              <a:rPr lang="en-US" sz="2800" dirty="0" smtClean="0"/>
              <a:t>.</a:t>
            </a:r>
            <a:endParaRPr lang="en-US" sz="2800" dirty="0"/>
          </a:p>
        </p:txBody>
      </p:sp>
    </p:spTree>
    <p:extLst>
      <p:ext uri="{BB962C8B-B14F-4D97-AF65-F5344CB8AC3E}">
        <p14:creationId xmlns:p14="http://schemas.microsoft.com/office/powerpoint/2010/main" val="16170097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95" y="263094"/>
            <a:ext cx="8358228" cy="6268668"/>
          </a:xfrm>
          <a:prstGeom prst="rect">
            <a:avLst/>
          </a:prstGeom>
        </p:spPr>
      </p:pic>
    </p:spTree>
    <p:extLst>
      <p:ext uri="{BB962C8B-B14F-4D97-AF65-F5344CB8AC3E}">
        <p14:creationId xmlns:p14="http://schemas.microsoft.com/office/powerpoint/2010/main" val="40757161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86" y="209351"/>
            <a:ext cx="8429882" cy="6322409"/>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07.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649" y="0"/>
            <a:ext cx="5365250" cy="6858000"/>
          </a:xfrm>
          <a:prstGeom prst="rect">
            <a:avLst/>
          </a:prstGeom>
        </p:spPr>
      </p:pic>
    </p:spTree>
    <p:extLst>
      <p:ext uri="{BB962C8B-B14F-4D97-AF65-F5344CB8AC3E}">
        <p14:creationId xmlns:p14="http://schemas.microsoft.com/office/powerpoint/2010/main" val="28441965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ule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003" y="-42834"/>
            <a:ext cx="4621093" cy="6900833"/>
          </a:xfrm>
          <a:prstGeom prst="rect">
            <a:avLst/>
          </a:prstGeom>
        </p:spPr>
      </p:pic>
    </p:spTree>
    <p:extLst>
      <p:ext uri="{BB962C8B-B14F-4D97-AF65-F5344CB8AC3E}">
        <p14:creationId xmlns:p14="http://schemas.microsoft.com/office/powerpoint/2010/main" val="26809576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4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822" y="87239"/>
            <a:ext cx="4391182" cy="6770761"/>
          </a:xfrm>
          <a:prstGeom prst="rect">
            <a:avLst/>
          </a:prstGeom>
        </p:spPr>
      </p:pic>
    </p:spTree>
    <p:extLst>
      <p:ext uri="{BB962C8B-B14F-4D97-AF65-F5344CB8AC3E}">
        <p14:creationId xmlns:p14="http://schemas.microsoft.com/office/powerpoint/2010/main" val="17292288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157" y="25552"/>
            <a:ext cx="4948292" cy="6832448"/>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6" y="307049"/>
            <a:ext cx="9076845" cy="6252625"/>
          </a:xfrm>
          <a:prstGeom prst="rect">
            <a:avLst/>
          </a:prstGeom>
        </p:spPr>
      </p:pic>
    </p:spTree>
    <p:extLst>
      <p:ext uri="{BB962C8B-B14F-4D97-AF65-F5344CB8AC3E}">
        <p14:creationId xmlns:p14="http://schemas.microsoft.com/office/powerpoint/2010/main" val="20958533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il-gaiman-hansel-gretel-movie.jpg"/>
          <p:cNvPicPr>
            <a:picLocks noGrp="1" noChangeAspect="1"/>
          </p:cNvPicPr>
          <p:nvPr>
            <p:ph idx="1"/>
          </p:nvPr>
        </p:nvPicPr>
        <p:blipFill>
          <a:blip r:embed="rId2">
            <a:extLst>
              <a:ext uri="{28A0092B-C50C-407E-A947-70E740481C1C}">
                <a14:useLocalDpi xmlns:a14="http://schemas.microsoft.com/office/drawing/2010/main" val="0"/>
              </a:ext>
            </a:extLst>
          </a:blip>
          <a:srcRect l="3076" r="3076"/>
          <a:stretch>
            <a:fillRect/>
          </a:stretch>
        </p:blipFill>
        <p:spPr>
          <a:xfrm>
            <a:off x="457200" y="793852"/>
            <a:ext cx="8229600" cy="4961847"/>
          </a:xfrm>
        </p:spPr>
      </p:pic>
    </p:spTree>
    <p:extLst>
      <p:ext uri="{BB962C8B-B14F-4D97-AF65-F5344CB8AC3E}">
        <p14:creationId xmlns:p14="http://schemas.microsoft.com/office/powerpoint/2010/main" val="10753729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691" y="51487"/>
            <a:ext cx="4815191" cy="6755025"/>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277" y="-1"/>
            <a:ext cx="4997741" cy="6641517"/>
          </a:xfrm>
          <a:prstGeom prst="rect">
            <a:avLst/>
          </a:prstGeom>
        </p:spPr>
      </p:pic>
    </p:spTree>
    <p:extLst>
      <p:ext uri="{BB962C8B-B14F-4D97-AF65-F5344CB8AC3E}">
        <p14:creationId xmlns:p14="http://schemas.microsoft.com/office/powerpoint/2010/main" val="15493983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lgn="ctr">
              <a:buNone/>
            </a:pPr>
            <a:endParaRPr lang="en-US" sz="2400" dirty="0" smtClean="0"/>
          </a:p>
          <a:p>
            <a:pPr marL="0" indent="0" algn="ctr">
              <a:buNone/>
            </a:pPr>
            <a:r>
              <a:rPr lang="en-US" sz="2400" dirty="0" smtClean="0"/>
              <a:t>Baird </a:t>
            </a:r>
            <a:r>
              <a:rPr lang="en-US" sz="2400" dirty="0"/>
              <a:t>&amp; Jackson (2007) offer another strong definition of a winning graphic novel</a:t>
            </a:r>
            <a:r>
              <a:rPr lang="en-US" sz="2400" dirty="0" smtClean="0"/>
              <a:t>:</a:t>
            </a:r>
          </a:p>
          <a:p>
            <a:pPr marL="0" indent="0">
              <a:buNone/>
            </a:pPr>
            <a:endParaRPr lang="en-US" sz="2800" dirty="0"/>
          </a:p>
          <a:p>
            <a:pPr marL="0" indent="0">
              <a:buNone/>
            </a:pPr>
            <a:endParaRPr lang="en-US" sz="2800" dirty="0" smtClean="0"/>
          </a:p>
          <a:p>
            <a:pPr marL="0" indent="0">
              <a:buNone/>
            </a:pPr>
            <a:r>
              <a:rPr lang="en-US" sz="2800" dirty="0" smtClean="0"/>
              <a:t>“</a:t>
            </a:r>
            <a:r>
              <a:rPr lang="en-US" sz="2800" dirty="0"/>
              <a:t>A</a:t>
            </a:r>
            <a:r>
              <a:rPr lang="en-US" sz="2800" dirty="0" smtClean="0"/>
              <a:t> </a:t>
            </a:r>
            <a:r>
              <a:rPr lang="en-US" sz="2800" dirty="0"/>
              <a:t>successful graphic novel starts with a stellar story told with words and pictures that augment the story, providing insight that text alone cannot do” (p. 5). </a:t>
            </a:r>
          </a:p>
        </p:txBody>
      </p:sp>
    </p:spTree>
    <p:extLst>
      <p:ext uri="{BB962C8B-B14F-4D97-AF65-F5344CB8AC3E}">
        <p14:creationId xmlns:p14="http://schemas.microsoft.com/office/powerpoint/2010/main" val="39933227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473" y="169051"/>
            <a:ext cx="4547629" cy="6519898"/>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9 at 1.34.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276" y="0"/>
            <a:ext cx="6961461" cy="6858000"/>
          </a:xfrm>
          <a:prstGeom prst="rect">
            <a:avLst/>
          </a:prstGeom>
        </p:spPr>
      </p:pic>
    </p:spTree>
    <p:extLst>
      <p:ext uri="{BB962C8B-B14F-4D97-AF65-F5344CB8AC3E}">
        <p14:creationId xmlns:p14="http://schemas.microsoft.com/office/powerpoint/2010/main" val="150834695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gF1152_02.jpg"/>
          <p:cNvPicPr>
            <a:picLocks noGrp="1" noChangeAspect="1"/>
          </p:cNvPicPr>
          <p:nvPr>
            <p:ph idx="1"/>
          </p:nvPr>
        </p:nvPicPr>
        <p:blipFill>
          <a:blip r:embed="rId2">
            <a:extLst>
              <a:ext uri="{28A0092B-C50C-407E-A947-70E740481C1C}">
                <a14:useLocalDpi xmlns:a14="http://schemas.microsoft.com/office/drawing/2010/main" val="0"/>
              </a:ext>
            </a:extLst>
          </a:blip>
          <a:srcRect l="-11693" r="-11693"/>
          <a:stretch>
            <a:fillRect/>
          </a:stretch>
        </p:blipFill>
        <p:spPr>
          <a:xfrm>
            <a:off x="-1038290" y="171173"/>
            <a:ext cx="11291485" cy="6209881"/>
          </a:xfrm>
        </p:spPr>
      </p:pic>
    </p:spTree>
    <p:extLst>
      <p:ext uri="{BB962C8B-B14F-4D97-AF65-F5344CB8AC3E}">
        <p14:creationId xmlns:p14="http://schemas.microsoft.com/office/powerpoint/2010/main" val="2838053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7ae1e5802c8f5a10b69c4ea8f1d46d1b.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041469" y="274638"/>
            <a:ext cx="11347347" cy="6240604"/>
          </a:xfrm>
        </p:spPr>
      </p:pic>
    </p:spTree>
    <p:extLst>
      <p:ext uri="{BB962C8B-B14F-4D97-AF65-F5344CB8AC3E}">
        <p14:creationId xmlns:p14="http://schemas.microsoft.com/office/powerpoint/2010/main" val="1577798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471" y="256431"/>
            <a:ext cx="4193329" cy="6087091"/>
          </a:xfrm>
          <a:prstGeom prst="rect">
            <a:avLst/>
          </a:prstGeom>
        </p:spPr>
      </p:pic>
    </p:spTree>
    <p:extLst>
      <p:ext uri="{BB962C8B-B14F-4D97-AF65-F5344CB8AC3E}">
        <p14:creationId xmlns:p14="http://schemas.microsoft.com/office/powerpoint/2010/main" val="173170462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23" y="390789"/>
            <a:ext cx="8214275" cy="5736225"/>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38" y="201347"/>
            <a:ext cx="4806723" cy="6408964"/>
          </a:xfrm>
          <a:prstGeom prst="rect">
            <a:avLst/>
          </a:prstGeom>
        </p:spPr>
      </p:pic>
    </p:spTree>
    <p:extLst>
      <p:ext uri="{BB962C8B-B14F-4D97-AF65-F5344CB8AC3E}">
        <p14:creationId xmlns:p14="http://schemas.microsoft.com/office/powerpoint/2010/main" val="319663659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828" y="579654"/>
            <a:ext cx="4485350" cy="5782897"/>
          </a:xfrm>
          <a:prstGeom prst="rect">
            <a:avLst/>
          </a:prstGeom>
        </p:spPr>
      </p:pic>
    </p:spTree>
    <p:extLst>
      <p:ext uri="{BB962C8B-B14F-4D97-AF65-F5344CB8AC3E}">
        <p14:creationId xmlns:p14="http://schemas.microsoft.com/office/powerpoint/2010/main" val="45304941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0" y="544314"/>
            <a:ext cx="8805527" cy="5498960"/>
          </a:xfrm>
          <a:prstGeom prst="rect">
            <a:avLst/>
          </a:prstGeom>
        </p:spPr>
      </p:pic>
    </p:spTree>
    <p:extLst>
      <p:ext uri="{BB962C8B-B14F-4D97-AF65-F5344CB8AC3E}">
        <p14:creationId xmlns:p14="http://schemas.microsoft.com/office/powerpoint/2010/main" val="22413928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2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604" y="0"/>
            <a:ext cx="4694837" cy="6854762"/>
          </a:xfrm>
          <a:prstGeom prst="rect">
            <a:avLst/>
          </a:prstGeom>
        </p:spPr>
      </p:pic>
    </p:spTree>
    <p:extLst>
      <p:ext uri="{BB962C8B-B14F-4D97-AF65-F5344CB8AC3E}">
        <p14:creationId xmlns:p14="http://schemas.microsoft.com/office/powerpoint/2010/main" val="30677207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lgn="ctr">
              <a:buNone/>
            </a:pPr>
            <a:endParaRPr lang="en-US" sz="2800" dirty="0" smtClean="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sz="2800" dirty="0" smtClean="0"/>
              <a:t>    			Scott McCloud</a:t>
            </a:r>
          </a:p>
          <a:p>
            <a:pPr marL="0" indent="0" algn="ctr">
              <a:buNone/>
            </a:pPr>
            <a:endParaRPr lang="en-US" sz="2800" dirty="0" smtClean="0"/>
          </a:p>
          <a:p>
            <a:pPr marL="0" indent="0" algn="ctr">
              <a:buNone/>
            </a:pPr>
            <a:endParaRPr lang="en-US" sz="2800" dirty="0" smtClean="0"/>
          </a:p>
          <a:p>
            <a:pPr marL="0" indent="0" algn="ctr">
              <a:buNone/>
            </a:pPr>
            <a:endParaRPr lang="en-US" sz="2800" dirty="0"/>
          </a:p>
          <a:p>
            <a:pPr marL="0" indent="0" algn="ctr">
              <a:buNone/>
            </a:pPr>
            <a:r>
              <a:rPr lang="en-US" sz="2800" dirty="0" smtClean="0"/>
              <a:t>“</a:t>
            </a:r>
            <a:r>
              <a:rPr lang="en-US" sz="2800" dirty="0"/>
              <a:t>Our attempts to define comics are an on-going process which won’t end anytime soon” </a:t>
            </a:r>
            <a:r>
              <a:rPr lang="en-US" sz="2800" dirty="0" smtClean="0"/>
              <a:t>(1994, p</a:t>
            </a:r>
            <a:r>
              <a:rPr lang="en-US" sz="2800" dirty="0"/>
              <a:t>. 23). </a:t>
            </a:r>
          </a:p>
        </p:txBody>
      </p:sp>
      <p:pic>
        <p:nvPicPr>
          <p:cNvPr id="2" name="Picture 1" descr="450px-Scott_McCloud_(2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350" y="837693"/>
            <a:ext cx="3037472" cy="4049963"/>
          </a:xfrm>
          <a:prstGeom prst="rect">
            <a:avLst/>
          </a:prstGeom>
        </p:spPr>
      </p:pic>
    </p:spTree>
    <p:extLst>
      <p:ext uri="{BB962C8B-B14F-4D97-AF65-F5344CB8AC3E}">
        <p14:creationId xmlns:p14="http://schemas.microsoft.com/office/powerpoint/2010/main" val="247209901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ma-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47"/>
            <a:ext cx="9144000" cy="6408964"/>
          </a:xfrm>
          <a:prstGeom prst="rect">
            <a:avLst/>
          </a:prstGeom>
        </p:spPr>
      </p:pic>
    </p:spTree>
    <p:extLst>
      <p:ext uri="{BB962C8B-B14F-4D97-AF65-F5344CB8AC3E}">
        <p14:creationId xmlns:p14="http://schemas.microsoft.com/office/powerpoint/2010/main" val="410592245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08.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0828" y="84206"/>
            <a:ext cx="4485350" cy="6773794"/>
          </a:xfrm>
          <a:prstGeom prst="rect">
            <a:avLst/>
          </a:prstGeom>
        </p:spPr>
      </p:pic>
    </p:spTree>
    <p:extLst>
      <p:ext uri="{BB962C8B-B14F-4D97-AF65-F5344CB8AC3E}">
        <p14:creationId xmlns:p14="http://schemas.microsoft.com/office/powerpoint/2010/main" val="7014608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_Invention_of_Hugo_Cabr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683" y="264907"/>
            <a:ext cx="4286536" cy="6172611"/>
          </a:xfrm>
          <a:prstGeom prst="rect">
            <a:avLst/>
          </a:prstGeom>
        </p:spPr>
      </p:pic>
    </p:spTree>
    <p:extLst>
      <p:ext uri="{BB962C8B-B14F-4D97-AF65-F5344CB8AC3E}">
        <p14:creationId xmlns:p14="http://schemas.microsoft.com/office/powerpoint/2010/main" val="286827113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6-7065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0" y="803809"/>
            <a:ext cx="9053383" cy="4801037"/>
          </a:xfrm>
          <a:prstGeom prst="rect">
            <a:avLst/>
          </a:prstGeom>
        </p:spPr>
      </p:pic>
    </p:spTree>
    <p:extLst>
      <p:ext uri="{BB962C8B-B14F-4D97-AF65-F5344CB8AC3E}">
        <p14:creationId xmlns:p14="http://schemas.microsoft.com/office/powerpoint/2010/main" val="228876153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lias-school-surviv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935" y="0"/>
            <a:ext cx="4773168" cy="6858000"/>
          </a:xfrm>
          <a:prstGeom prst="rect">
            <a:avLst/>
          </a:prstGeom>
        </p:spPr>
      </p:pic>
    </p:spTree>
    <p:extLst>
      <p:ext uri="{BB962C8B-B14F-4D97-AF65-F5344CB8AC3E}">
        <p14:creationId xmlns:p14="http://schemas.microsoft.com/office/powerpoint/2010/main" val="11960443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04.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429" y="0"/>
            <a:ext cx="4870174" cy="6858000"/>
          </a:xfrm>
          <a:prstGeom prst="rect">
            <a:avLst/>
          </a:prstGeom>
        </p:spPr>
      </p:pic>
    </p:spTree>
    <p:extLst>
      <p:ext uri="{BB962C8B-B14F-4D97-AF65-F5344CB8AC3E}">
        <p14:creationId xmlns:p14="http://schemas.microsoft.com/office/powerpoint/2010/main" val="301749219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ileP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261" y="0"/>
            <a:ext cx="4715202" cy="6858000"/>
          </a:xfrm>
          <a:prstGeom prst="rect">
            <a:avLst/>
          </a:prstGeom>
        </p:spPr>
      </p:pic>
    </p:spTree>
    <p:extLst>
      <p:ext uri="{BB962C8B-B14F-4D97-AF65-F5344CB8AC3E}">
        <p14:creationId xmlns:p14="http://schemas.microsoft.com/office/powerpoint/2010/main" val="375258380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descr="41MPUTPAe5L._SX258_BO1,204,203,200_.jpg"/>
          <p:cNvPicPr>
            <a:picLocks noGrp="1" noChangeAspect="1"/>
          </p:cNvPicPr>
          <p:nvPr>
            <p:ph idx="1"/>
          </p:nvPr>
        </p:nvPicPr>
        <p:blipFill>
          <a:blip r:embed="rId3">
            <a:extLst>
              <a:ext uri="{28A0092B-C50C-407E-A947-70E740481C1C}">
                <a14:useLocalDpi xmlns:a14="http://schemas.microsoft.com/office/drawing/2010/main" val="0"/>
              </a:ext>
            </a:extLst>
          </a:blip>
          <a:srcRect l="-66791" r="-66791"/>
          <a:stretch>
            <a:fillRect/>
          </a:stretch>
        </p:blipFill>
        <p:spPr>
          <a:xfrm>
            <a:off x="-1132468" y="274638"/>
            <a:ext cx="11437683" cy="6290285"/>
          </a:xfrm>
        </p:spPr>
      </p:pic>
    </p:spTree>
    <p:extLst>
      <p:ext uri="{BB962C8B-B14F-4D97-AF65-F5344CB8AC3E}">
        <p14:creationId xmlns:p14="http://schemas.microsoft.com/office/powerpoint/2010/main" val="418215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jpeg"/>
          <p:cNvPicPr>
            <a:picLocks noGrp="1" noChangeAspect="1"/>
          </p:cNvPicPr>
          <p:nvPr>
            <p:ph idx="1"/>
          </p:nvPr>
        </p:nvPicPr>
        <p:blipFill>
          <a:blip r:embed="rId3">
            <a:extLst>
              <a:ext uri="{28A0092B-C50C-407E-A947-70E740481C1C}">
                <a14:useLocalDpi xmlns:a14="http://schemas.microsoft.com/office/drawing/2010/main" val="0"/>
              </a:ext>
            </a:extLst>
          </a:blip>
          <a:srcRect l="-81974" r="-81974"/>
          <a:stretch>
            <a:fillRect/>
          </a:stretch>
        </p:blipFill>
        <p:spPr>
          <a:xfrm>
            <a:off x="-1132467" y="274638"/>
            <a:ext cx="11544264" cy="6348900"/>
          </a:xfrm>
        </p:spPr>
      </p:pic>
    </p:spTree>
    <p:extLst>
      <p:ext uri="{BB962C8B-B14F-4D97-AF65-F5344CB8AC3E}">
        <p14:creationId xmlns:p14="http://schemas.microsoft.com/office/powerpoint/2010/main" val="3567429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03.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912" y="0"/>
            <a:ext cx="5681376" cy="6878690"/>
          </a:xfrm>
          <a:prstGeom prst="rect">
            <a:avLst/>
          </a:prstGeom>
        </p:spPr>
      </p:pic>
    </p:spTree>
    <p:extLst>
      <p:ext uri="{BB962C8B-B14F-4D97-AF65-F5344CB8AC3E}">
        <p14:creationId xmlns:p14="http://schemas.microsoft.com/office/powerpoint/2010/main" val="35104866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lgn="ctr">
              <a:buNone/>
            </a:pPr>
            <a:endParaRPr lang="en-US" sz="2800" dirty="0" smtClean="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sz="2800" dirty="0" smtClean="0"/>
              <a:t>    			</a:t>
            </a:r>
            <a:endParaRPr lang="en-US" sz="2800" dirty="0"/>
          </a:p>
        </p:txBody>
      </p:sp>
      <p:pic>
        <p:nvPicPr>
          <p:cNvPr id="8" name="Picture 7" descr="mc-boo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537" y="1377789"/>
            <a:ext cx="3305046" cy="3362860"/>
          </a:xfrm>
          <a:prstGeom prst="rect">
            <a:avLst/>
          </a:prstGeom>
        </p:spPr>
      </p:pic>
      <p:pic>
        <p:nvPicPr>
          <p:cNvPr id="7" name="Picture 6" descr="rc-boo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590" y="1415698"/>
            <a:ext cx="3277316" cy="3324951"/>
          </a:xfrm>
          <a:prstGeom prst="rect">
            <a:avLst/>
          </a:prstGeom>
        </p:spPr>
      </p:pic>
      <p:pic>
        <p:nvPicPr>
          <p:cNvPr id="6" name="Picture 5" descr="uc-boo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36" y="1415698"/>
            <a:ext cx="3305620" cy="3324951"/>
          </a:xfrm>
          <a:prstGeom prst="rect">
            <a:avLst/>
          </a:prstGeom>
        </p:spPr>
      </p:pic>
    </p:spTree>
    <p:extLst>
      <p:ext uri="{BB962C8B-B14F-4D97-AF65-F5344CB8AC3E}">
        <p14:creationId xmlns:p14="http://schemas.microsoft.com/office/powerpoint/2010/main" val="24264810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inthebar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522"/>
            <a:ext cx="9144000" cy="5864087"/>
          </a:xfrm>
          <a:prstGeom prst="rect">
            <a:avLst/>
          </a:prstGeom>
        </p:spPr>
      </p:pic>
    </p:spTree>
    <p:extLst>
      <p:ext uri="{BB962C8B-B14F-4D97-AF65-F5344CB8AC3E}">
        <p14:creationId xmlns:p14="http://schemas.microsoft.com/office/powerpoint/2010/main" val="92610219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r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059" y="0"/>
            <a:ext cx="5542433" cy="6858000"/>
          </a:xfrm>
          <a:prstGeom prst="rect">
            <a:avLst/>
          </a:prstGeom>
        </p:spPr>
      </p:pic>
    </p:spTree>
    <p:extLst>
      <p:ext uri="{BB962C8B-B14F-4D97-AF65-F5344CB8AC3E}">
        <p14:creationId xmlns:p14="http://schemas.microsoft.com/office/powerpoint/2010/main" val="143233143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22.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851" y="42775"/>
            <a:ext cx="5315875" cy="6815225"/>
          </a:xfrm>
          <a:prstGeom prst="rect">
            <a:avLst/>
          </a:prstGeom>
        </p:spPr>
      </p:pic>
    </p:spTree>
    <p:extLst>
      <p:ext uri="{BB962C8B-B14F-4D97-AF65-F5344CB8AC3E}">
        <p14:creationId xmlns:p14="http://schemas.microsoft.com/office/powerpoint/2010/main" val="50456925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30 at 1.23.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798"/>
            <a:ext cx="9144000" cy="5664141"/>
          </a:xfrm>
          <a:prstGeom prst="rect">
            <a:avLst/>
          </a:prstGeom>
        </p:spPr>
      </p:pic>
    </p:spTree>
    <p:extLst>
      <p:ext uri="{BB962C8B-B14F-4D97-AF65-F5344CB8AC3E}">
        <p14:creationId xmlns:p14="http://schemas.microsoft.com/office/powerpoint/2010/main" val="158312383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5571" y="-1"/>
            <a:ext cx="7009891" cy="6494087"/>
          </a:xfrm>
          <a:prstGeom prst="rect">
            <a:avLst/>
          </a:prstGeom>
        </p:spPr>
        <p:txBody>
          <a:bodyPr wrap="square">
            <a:spAutoFit/>
          </a:bodyPr>
          <a:lstStyle/>
          <a:p>
            <a:endParaRPr lang="en-US" sz="1600" b="1" dirty="0" smtClean="0"/>
          </a:p>
          <a:p>
            <a:r>
              <a:rPr lang="en-US" sz="1600" b="1" dirty="0" smtClean="0"/>
              <a:t>2011 </a:t>
            </a:r>
            <a:r>
              <a:rPr lang="en-US" sz="1600" b="1" dirty="0"/>
              <a:t>Coretta Scott King Author Honor  </a:t>
            </a:r>
            <a:endParaRPr lang="en-US" sz="1600" dirty="0"/>
          </a:p>
          <a:p>
            <a:r>
              <a:rPr lang="en-US" sz="1600" b="1" dirty="0"/>
              <a:t>2011 ALA Notable Book</a:t>
            </a:r>
            <a:endParaRPr lang="en-US" sz="1600" dirty="0"/>
          </a:p>
          <a:p>
            <a:r>
              <a:rPr lang="en-US" sz="1600" b="1" dirty="0"/>
              <a:t>2010 Cybil Award - Best YA Graphic Novel</a:t>
            </a:r>
            <a:endParaRPr lang="en-US" sz="1600" dirty="0"/>
          </a:p>
          <a:p>
            <a:r>
              <a:rPr lang="en-US" sz="1600" b="1" dirty="0"/>
              <a:t>2011 Once Upon a World Children's Book Award</a:t>
            </a:r>
            <a:endParaRPr lang="en-US" sz="1600" dirty="0"/>
          </a:p>
          <a:p>
            <a:r>
              <a:rPr lang="en-US" sz="1600" b="1" dirty="0"/>
              <a:t>2012 Street Lit Book Award - Emerging Classic</a:t>
            </a:r>
            <a:endParaRPr lang="en-US" sz="1600" dirty="0"/>
          </a:p>
          <a:p>
            <a:r>
              <a:rPr lang="en-US" sz="1600" b="1" dirty="0"/>
              <a:t>Publishers Weekly Best Books of 2010</a:t>
            </a:r>
            <a:endParaRPr lang="en-US" sz="1600" dirty="0"/>
          </a:p>
          <a:p>
            <a:r>
              <a:rPr lang="en-US" sz="1600" b="1" dirty="0" err="1"/>
              <a:t>Kirkus</a:t>
            </a:r>
            <a:r>
              <a:rPr lang="en-US" sz="1600" b="1" dirty="0"/>
              <a:t> Reviews Best Books of 2010</a:t>
            </a:r>
            <a:endParaRPr lang="en-US" sz="1600" dirty="0"/>
          </a:p>
          <a:p>
            <a:r>
              <a:rPr lang="en-US" sz="1600" b="1" dirty="0"/>
              <a:t>Booklist Editor's Choice Best Books of 2010</a:t>
            </a:r>
            <a:endParaRPr lang="en-US" sz="1600" dirty="0"/>
          </a:p>
          <a:p>
            <a:r>
              <a:rPr lang="en-US" sz="1600" b="1" dirty="0"/>
              <a:t>2011 YALSA Top 10 Quick Picks</a:t>
            </a:r>
            <a:endParaRPr lang="en-US" sz="1600" dirty="0"/>
          </a:p>
          <a:p>
            <a:r>
              <a:rPr lang="en-US" sz="1600" b="1" dirty="0"/>
              <a:t>2011 ALA Great Graphic Novels for Teens </a:t>
            </a:r>
            <a:endParaRPr lang="en-US" sz="1600" dirty="0"/>
          </a:p>
          <a:p>
            <a:r>
              <a:rPr lang="en-US" sz="1600" b="1" dirty="0"/>
              <a:t>Booklist's Top 10 Graphic Novels for Youth</a:t>
            </a:r>
            <a:endParaRPr lang="en-US" sz="1600" dirty="0"/>
          </a:p>
          <a:p>
            <a:r>
              <a:rPr lang="en-US" sz="1600" b="1" dirty="0"/>
              <a:t>School Library Journal Best Comics for 2010</a:t>
            </a:r>
            <a:endParaRPr lang="en-US" sz="1600" dirty="0"/>
          </a:p>
          <a:p>
            <a:r>
              <a:rPr lang="en-US" sz="1600" b="1" dirty="0"/>
              <a:t>2011 CCBC Choices </a:t>
            </a:r>
            <a:endParaRPr lang="en-US" sz="1600" dirty="0"/>
          </a:p>
          <a:p>
            <a:r>
              <a:rPr lang="en-US" sz="1600" b="1" dirty="0"/>
              <a:t>2011 Storytelling World Honor Award</a:t>
            </a:r>
            <a:endParaRPr lang="en-US" sz="1600" dirty="0"/>
          </a:p>
          <a:p>
            <a:r>
              <a:rPr lang="en-US" sz="1600" b="1" dirty="0"/>
              <a:t>2011 IRA Notable Book for a Global Society</a:t>
            </a:r>
            <a:endParaRPr lang="en-US" sz="1600" dirty="0"/>
          </a:p>
          <a:p>
            <a:r>
              <a:rPr lang="en-US" sz="1600" b="1" dirty="0"/>
              <a:t>2011 Glyph Award finalist - Story of the Year</a:t>
            </a:r>
            <a:endParaRPr lang="en-US" sz="1600" dirty="0"/>
          </a:p>
          <a:p>
            <a:r>
              <a:rPr lang="en-US" sz="1600" b="1" dirty="0"/>
              <a:t>2011 Eisner Award finalist - Best Teen Book</a:t>
            </a:r>
            <a:endParaRPr lang="en-US" sz="1600" dirty="0"/>
          </a:p>
          <a:p>
            <a:r>
              <a:rPr lang="en-US" sz="1600" b="1" dirty="0"/>
              <a:t>SLJ's Fuse #8: 100 Magnificent Children’s Books of 2010 List</a:t>
            </a:r>
            <a:endParaRPr lang="en-US" sz="1600" dirty="0"/>
          </a:p>
          <a:p>
            <a:r>
              <a:rPr lang="en-US" sz="1600" b="1" dirty="0"/>
              <a:t>PW Comic Weekly Fifth Annual Critics Poll List</a:t>
            </a:r>
            <a:endParaRPr lang="en-US" sz="1600" dirty="0"/>
          </a:p>
          <a:p>
            <a:r>
              <a:rPr lang="en-US" sz="1600" dirty="0"/>
              <a:t>Chicago Public Library - Best of the Best Book </a:t>
            </a:r>
          </a:p>
          <a:p>
            <a:r>
              <a:rPr lang="en-US" sz="1600" b="1" dirty="0"/>
              <a:t>2011 Virginia, Indiana, and Louisiana Readers' Choice List for High School</a:t>
            </a:r>
            <a:endParaRPr lang="en-US" sz="1600" dirty="0"/>
          </a:p>
          <a:p>
            <a:r>
              <a:rPr lang="en-US" sz="1600" b="1" dirty="0"/>
              <a:t>2012 Maverick Graphic Novel List from the Texas Library Association </a:t>
            </a:r>
            <a:endParaRPr lang="en-US" sz="1600" dirty="0"/>
          </a:p>
          <a:p>
            <a:r>
              <a:rPr lang="en-US" sz="1600" b="1" dirty="0"/>
              <a:t>2010 Best Books for Youths (Philadelphia Inquirer, Times Union) </a:t>
            </a:r>
            <a:endParaRPr lang="en-US" sz="1600" dirty="0"/>
          </a:p>
          <a:p>
            <a:r>
              <a:rPr lang="en-US" sz="1600" b="1" dirty="0"/>
              <a:t>Top 5 Graphic Novels of 2010 (Guys Lit Wire, Nexus </a:t>
            </a:r>
            <a:r>
              <a:rPr lang="en-US" sz="1600" b="1" dirty="0" err="1"/>
              <a:t>Graphica</a:t>
            </a:r>
            <a:r>
              <a:rPr lang="en-US" sz="1600" b="1" dirty="0"/>
              <a:t>) </a:t>
            </a:r>
            <a:endParaRPr lang="en-US" sz="1600" dirty="0"/>
          </a:p>
          <a:p>
            <a:r>
              <a:rPr lang="en-US" sz="1600" b="1" dirty="0" err="1"/>
              <a:t>Cynsational</a:t>
            </a:r>
            <a:r>
              <a:rPr lang="en-US" sz="1600" b="1" dirty="0"/>
              <a:t> Books of 2010</a:t>
            </a:r>
            <a:endParaRPr lang="en-US" sz="1600" dirty="0"/>
          </a:p>
        </p:txBody>
      </p:sp>
    </p:spTree>
    <p:extLst>
      <p:ext uri="{BB962C8B-B14F-4D97-AF65-F5344CB8AC3E}">
        <p14:creationId xmlns:p14="http://schemas.microsoft.com/office/powerpoint/2010/main" val="165474179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4.25.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473" y="0"/>
            <a:ext cx="4547629" cy="6858000"/>
          </a:xfrm>
          <a:prstGeom prst="rect">
            <a:avLst/>
          </a:prstGeom>
        </p:spPr>
      </p:pic>
    </p:spTree>
    <p:extLst>
      <p:ext uri="{BB962C8B-B14F-4D97-AF65-F5344CB8AC3E}">
        <p14:creationId xmlns:p14="http://schemas.microsoft.com/office/powerpoint/2010/main" val="245402472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80545418720-cardboard102_z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390" y="0"/>
            <a:ext cx="4812632" cy="6858000"/>
          </a:xfrm>
          <a:prstGeom prst="rect">
            <a:avLst/>
          </a:prstGeom>
        </p:spPr>
      </p:pic>
    </p:spTree>
    <p:extLst>
      <p:ext uri="{BB962C8B-B14F-4D97-AF65-F5344CB8AC3E}">
        <p14:creationId xmlns:p14="http://schemas.microsoft.com/office/powerpoint/2010/main" val="162488947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2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719" y="44598"/>
            <a:ext cx="4950029" cy="6813402"/>
          </a:xfrm>
          <a:prstGeom prst="rect">
            <a:avLst/>
          </a:prstGeom>
        </p:spPr>
      </p:pic>
    </p:spTree>
    <p:extLst>
      <p:ext uri="{BB962C8B-B14F-4D97-AF65-F5344CB8AC3E}">
        <p14:creationId xmlns:p14="http://schemas.microsoft.com/office/powerpoint/2010/main" val="19023866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9 at 3.1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338" y="0"/>
            <a:ext cx="4834230" cy="6844252"/>
          </a:xfrm>
          <a:prstGeom prst="rect">
            <a:avLst/>
          </a:prstGeom>
        </p:spPr>
      </p:pic>
    </p:spTree>
    <p:extLst>
      <p:ext uri="{BB962C8B-B14F-4D97-AF65-F5344CB8AC3E}">
        <p14:creationId xmlns:p14="http://schemas.microsoft.com/office/powerpoint/2010/main" val="203150298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3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460" y="43002"/>
            <a:ext cx="4521006" cy="6814997"/>
          </a:xfrm>
          <a:prstGeom prst="rect">
            <a:avLst/>
          </a:prstGeom>
        </p:spPr>
      </p:pic>
    </p:spTree>
    <p:extLst>
      <p:ext uri="{BB962C8B-B14F-4D97-AF65-F5344CB8AC3E}">
        <p14:creationId xmlns:p14="http://schemas.microsoft.com/office/powerpoint/2010/main" val="35772087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5168"/>
            <a:ext cx="8229600" cy="5370996"/>
          </a:xfrm>
        </p:spPr>
        <p:txBody>
          <a:bodyPr>
            <a:normAutofit/>
          </a:bodyPr>
          <a:lstStyle/>
          <a:p>
            <a:pPr marL="0" indent="0">
              <a:buNone/>
            </a:pPr>
            <a:r>
              <a:rPr lang="en-US" sz="2800" dirty="0" smtClean="0"/>
              <a:t>Where I am now with my definition of a graphic novel:</a:t>
            </a:r>
          </a:p>
          <a:p>
            <a:pPr marL="0" indent="0">
              <a:buNone/>
            </a:pPr>
            <a:endParaRPr lang="en-US" sz="2800" dirty="0" smtClean="0"/>
          </a:p>
          <a:p>
            <a:pPr marL="0" indent="0">
              <a:buNone/>
            </a:pPr>
            <a:endParaRPr lang="en-US" sz="2800" dirty="0" smtClean="0"/>
          </a:p>
          <a:p>
            <a:pPr marL="0" indent="0" algn="ctr">
              <a:buNone/>
            </a:pPr>
            <a:r>
              <a:rPr lang="en-US" sz="2800" dirty="0" smtClean="0"/>
              <a:t>“A graphic novel is what we think of when we say a ‘novel’, yet told in comic illustration form with the pictures and the text working together</a:t>
            </a:r>
          </a:p>
          <a:p>
            <a:pPr marL="0" indent="0" algn="ctr">
              <a:buNone/>
            </a:pPr>
            <a:r>
              <a:rPr lang="en-US" sz="2800" dirty="0" smtClean="0"/>
              <a:t>to tell the story.”</a:t>
            </a:r>
            <a:endParaRPr lang="en-US" sz="2800" dirty="0"/>
          </a:p>
        </p:txBody>
      </p:sp>
    </p:spTree>
    <p:extLst>
      <p:ext uri="{BB962C8B-B14F-4D97-AF65-F5344CB8AC3E}">
        <p14:creationId xmlns:p14="http://schemas.microsoft.com/office/powerpoint/2010/main" val="44199051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8.09 Book Talk - GRAPHIC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 y="132440"/>
            <a:ext cx="9147730" cy="6351597"/>
          </a:xfrm>
          <a:prstGeom prst="rect">
            <a:avLst/>
          </a:prstGeom>
        </p:spPr>
      </p:pic>
    </p:spTree>
    <p:extLst>
      <p:ext uri="{BB962C8B-B14F-4D97-AF65-F5344CB8AC3E}">
        <p14:creationId xmlns:p14="http://schemas.microsoft.com/office/powerpoint/2010/main" val="421759080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06.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183" y="30805"/>
            <a:ext cx="4513848" cy="6827195"/>
          </a:xfrm>
          <a:prstGeom prst="rect">
            <a:avLst/>
          </a:prstGeom>
        </p:spPr>
      </p:pic>
    </p:spTree>
    <p:extLst>
      <p:ext uri="{BB962C8B-B14F-4D97-AF65-F5344CB8AC3E}">
        <p14:creationId xmlns:p14="http://schemas.microsoft.com/office/powerpoint/2010/main" val="335187115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vei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829" y="0"/>
            <a:ext cx="4644342" cy="6858000"/>
          </a:xfrm>
          <a:prstGeom prst="rect">
            <a:avLst/>
          </a:prstGeom>
        </p:spPr>
      </p:pic>
    </p:spTree>
    <p:extLst>
      <p:ext uri="{BB962C8B-B14F-4D97-AF65-F5344CB8AC3E}">
        <p14:creationId xmlns:p14="http://schemas.microsoft.com/office/powerpoint/2010/main" val="267330671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9 at 4.23.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623" y="0"/>
            <a:ext cx="4631377" cy="6858000"/>
          </a:xfrm>
          <a:prstGeom prst="rect">
            <a:avLst/>
          </a:prstGeom>
        </p:spPr>
      </p:pic>
    </p:spTree>
    <p:extLst>
      <p:ext uri="{BB962C8B-B14F-4D97-AF65-F5344CB8AC3E}">
        <p14:creationId xmlns:p14="http://schemas.microsoft.com/office/powerpoint/2010/main" val="97897412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ne-frank-comic-book-6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3" y="1096703"/>
            <a:ext cx="9105519" cy="4329090"/>
          </a:xfrm>
          <a:prstGeom prst="rect">
            <a:avLst/>
          </a:prstGeom>
        </p:spPr>
      </p:pic>
    </p:spTree>
    <p:extLst>
      <p:ext uri="{BB962C8B-B14F-4D97-AF65-F5344CB8AC3E}">
        <p14:creationId xmlns:p14="http://schemas.microsoft.com/office/powerpoint/2010/main" val="280986919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2012-10-16-at-6.53.07-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254" y="0"/>
            <a:ext cx="5825826" cy="6858000"/>
          </a:xfrm>
          <a:prstGeom prst="rect">
            <a:avLst/>
          </a:prstGeom>
        </p:spPr>
      </p:pic>
    </p:spTree>
    <p:extLst>
      <p:ext uri="{BB962C8B-B14F-4D97-AF65-F5344CB8AC3E}">
        <p14:creationId xmlns:p14="http://schemas.microsoft.com/office/powerpoint/2010/main" val="71106625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30 at 3.50.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0"/>
            <a:ext cx="6845060" cy="6858000"/>
          </a:xfrm>
          <a:prstGeom prst="rect">
            <a:avLst/>
          </a:prstGeom>
        </p:spPr>
      </p:pic>
    </p:spTree>
    <p:extLst>
      <p:ext uri="{BB962C8B-B14F-4D97-AF65-F5344CB8AC3E}">
        <p14:creationId xmlns:p14="http://schemas.microsoft.com/office/powerpoint/2010/main" val="266082822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2012-09-23-at-19.0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50" y="0"/>
            <a:ext cx="6272074" cy="6858000"/>
          </a:xfrm>
          <a:prstGeom prst="rect">
            <a:avLst/>
          </a:prstGeom>
        </p:spPr>
      </p:pic>
    </p:spTree>
    <p:extLst>
      <p:ext uri="{BB962C8B-B14F-4D97-AF65-F5344CB8AC3E}">
        <p14:creationId xmlns:p14="http://schemas.microsoft.com/office/powerpoint/2010/main" val="167819722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9 at 3.1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90" y="0"/>
            <a:ext cx="7991782" cy="6858000"/>
          </a:xfrm>
          <a:prstGeom prst="rect">
            <a:avLst/>
          </a:prstGeom>
        </p:spPr>
      </p:pic>
    </p:spTree>
    <p:extLst>
      <p:ext uri="{BB962C8B-B14F-4D97-AF65-F5344CB8AC3E}">
        <p14:creationId xmlns:p14="http://schemas.microsoft.com/office/powerpoint/2010/main" val="367952118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immycorrigan_t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70" y="0"/>
            <a:ext cx="8203349" cy="6858000"/>
          </a:xfrm>
          <a:prstGeom prst="rect">
            <a:avLst/>
          </a:prstGeom>
        </p:spPr>
      </p:pic>
    </p:spTree>
    <p:extLst>
      <p:ext uri="{BB962C8B-B14F-4D97-AF65-F5344CB8AC3E}">
        <p14:creationId xmlns:p14="http://schemas.microsoft.com/office/powerpoint/2010/main" val="34090629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35647</TotalTime>
  <Words>2440</Words>
  <Application>Microsoft Macintosh PowerPoint</Application>
  <PresentationFormat>On-screen Show (4:3)</PresentationFormat>
  <Paragraphs>415</Paragraphs>
  <Slides>108</Slides>
  <Notes>38</Notes>
  <HiddenSlides>0</HiddenSlides>
  <MMClips>0</MMClips>
  <ScaleCrop>false</ScaleCrop>
  <HeadingPairs>
    <vt:vector size="4" baseType="variant">
      <vt:variant>
        <vt:lpstr>Theme</vt:lpstr>
      </vt:variant>
      <vt:variant>
        <vt:i4>2</vt:i4>
      </vt:variant>
      <vt:variant>
        <vt:lpstr>Slide Titles</vt:lpstr>
      </vt:variant>
      <vt:variant>
        <vt:i4>108</vt:i4>
      </vt:variant>
    </vt:vector>
  </HeadingPairs>
  <TitlesOfParts>
    <vt:vector size="110" baseType="lpstr">
      <vt:lpstr>Black</vt:lpstr>
      <vt:lpstr>1_Black</vt:lpstr>
      <vt:lpstr>PowerPoint Presentation</vt:lpstr>
      <vt:lpstr> It’s More Than Just A Comic…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vs. Genre</vt:lpstr>
      <vt:lpstr>Teaching “Codes” of the Graphic Novel</vt:lpstr>
      <vt:lpstr>PowerPoint Presentation</vt:lpstr>
      <vt:lpstr>PowerPoint Presentation</vt:lpstr>
      <vt:lpstr>Teaching Resources by Katie Monnin</vt:lpstr>
      <vt:lpstr>PowerPoint Presentation</vt:lpstr>
      <vt:lpstr>Literary Thinking and Learning</vt:lpstr>
      <vt:lpstr>Literary Thinking and Learning</vt:lpstr>
      <vt:lpstr>PowerPoint Presentation</vt:lpstr>
      <vt:lpstr>PowerPoint Presentation</vt:lpstr>
      <vt:lpstr>PowerPoint Presentation</vt:lpstr>
      <vt:lpstr> Study 1 </vt:lpstr>
      <vt:lpstr>Study 2</vt:lpstr>
      <vt:lpstr>Study 3</vt:lpstr>
      <vt:lpstr>Study 4</vt:lpstr>
      <vt:lpstr>Study 4</vt:lpstr>
      <vt:lpstr>One more…</vt:lpstr>
      <vt:lpstr>Recent Research</vt:lpstr>
      <vt:lpstr>PowerPoint Presentation</vt:lpstr>
      <vt:lpstr>PowerPoint Presentation</vt:lpstr>
      <vt:lpstr>PowerPoint Presentation</vt:lpstr>
      <vt:lpstr>PowerPoint Presentation</vt:lpstr>
      <vt:lpstr>Rubric of Literary Merit in Graphic Novels</vt:lpstr>
      <vt:lpstr>PowerPoint Presentation</vt:lpstr>
      <vt:lpstr>PowerPoint Presentation</vt:lpstr>
      <vt:lpstr>Graphic Novel Awards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Teaching Resources</vt:lpstr>
      <vt:lpstr>Teaching Resources</vt:lpstr>
      <vt:lpstr>Teaching Resources</vt:lpstr>
      <vt:lpstr>PowerPoint Presentation</vt:lpstr>
    </vt:vector>
  </TitlesOfParts>
  <Company>ORC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Gonzalez</dc:creator>
  <cp:lastModifiedBy>Anita Gonzalez</cp:lastModifiedBy>
  <cp:revision>217</cp:revision>
  <cp:lastPrinted>2015-02-08T21:08:34Z</cp:lastPrinted>
  <dcterms:created xsi:type="dcterms:W3CDTF">2013-06-19T17:29:20Z</dcterms:created>
  <dcterms:modified xsi:type="dcterms:W3CDTF">2015-04-19T21:09:36Z</dcterms:modified>
</cp:coreProperties>
</file>