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26"/>
  </p:notesMasterIdLst>
  <p:handoutMasterIdLst>
    <p:handoutMasterId r:id="rId27"/>
  </p:handoutMasterIdLst>
  <p:sldIdLst>
    <p:sldId id="268" r:id="rId6"/>
    <p:sldId id="296" r:id="rId7"/>
    <p:sldId id="457" r:id="rId8"/>
    <p:sldId id="460" r:id="rId9"/>
    <p:sldId id="452" r:id="rId10"/>
    <p:sldId id="453" r:id="rId11"/>
    <p:sldId id="459" r:id="rId12"/>
    <p:sldId id="454" r:id="rId13"/>
    <p:sldId id="461" r:id="rId14"/>
    <p:sldId id="318" r:id="rId15"/>
    <p:sldId id="458" r:id="rId16"/>
    <p:sldId id="462" r:id="rId17"/>
    <p:sldId id="463" r:id="rId18"/>
    <p:sldId id="464" r:id="rId19"/>
    <p:sldId id="465" r:id="rId20"/>
    <p:sldId id="466" r:id="rId21"/>
    <p:sldId id="467" r:id="rId22"/>
    <p:sldId id="468" r:id="rId23"/>
    <p:sldId id="470" r:id="rId24"/>
    <p:sldId id="471" r:id="rId25"/>
  </p:sldIdLst>
  <p:sldSz cx="9144000" cy="5143500" type="screen16x9"/>
  <p:notesSz cx="9388475" cy="7102475"/>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7" autoAdjust="0"/>
    <p:restoredTop sz="80584" autoAdjust="0"/>
  </p:normalViewPr>
  <p:slideViewPr>
    <p:cSldViewPr snapToGrid="0" snapToObjects="1">
      <p:cViewPr varScale="1">
        <p:scale>
          <a:sx n="140" d="100"/>
          <a:sy n="140" d="100"/>
        </p:scale>
        <p:origin x="408" y="126"/>
      </p:cViewPr>
      <p:guideLst>
        <p:guide orient="horz" pos="1808"/>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0"/>
            <a:ext cx="4068339" cy="355124"/>
          </a:xfrm>
          <a:prstGeom prst="rect">
            <a:avLst/>
          </a:prstGeom>
        </p:spPr>
        <p:txBody>
          <a:bodyPr vert="horz" lIns="94229" tIns="47114" rIns="94229" bIns="47114" rtlCol="0"/>
          <a:lstStyle>
            <a:lvl1pPr algn="r">
              <a:defRPr sz="1200"/>
            </a:lvl1pPr>
          </a:lstStyle>
          <a:p>
            <a:fld id="{1EA7726C-ACAE-124E-B040-09E55DEF4DA0}" type="datetimeFigureOut">
              <a:rPr lang="en-US" smtClean="0"/>
              <a:t>7/15/2020</a:t>
            </a:fld>
            <a:endParaRPr lang="en-US"/>
          </a:p>
        </p:txBody>
      </p:sp>
      <p:sp>
        <p:nvSpPr>
          <p:cNvPr id="4" name="Footer Placeholder 3"/>
          <p:cNvSpPr>
            <a:spLocks noGrp="1"/>
          </p:cNvSpPr>
          <p:nvPr>
            <p:ph type="ftr" sz="quarter" idx="2"/>
          </p:nvPr>
        </p:nvSpPr>
        <p:spPr>
          <a:xfrm>
            <a:off x="0"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4229" tIns="47114" rIns="94229" bIns="4711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8506" y="0"/>
            <a:ext cx="4068339" cy="356768"/>
          </a:xfrm>
          <a:prstGeom prst="rect">
            <a:avLst/>
          </a:prstGeom>
        </p:spPr>
        <p:txBody>
          <a:bodyPr vert="horz" lIns="94229" tIns="47114" rIns="94229" bIns="47114" rtlCol="0"/>
          <a:lstStyle>
            <a:lvl1pPr algn="r">
              <a:defRPr sz="1200"/>
            </a:lvl1pPr>
          </a:lstStyle>
          <a:p>
            <a:fld id="{AF2F3D2B-01FB-9645-94C7-86F4C121F27E}" type="datetimeFigureOut">
              <a:rPr lang="en-US" smtClean="0"/>
              <a:t>7/15/2020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8506" y="6745708"/>
            <a:ext cx="4068339" cy="356767"/>
          </a:xfrm>
          <a:prstGeom prst="rect">
            <a:avLst/>
          </a:prstGeom>
        </p:spPr>
        <p:txBody>
          <a:bodyPr vert="horz" lIns="94229" tIns="47114" rIns="94229" bIns="47114" rtlCol="0" anchor="b"/>
          <a:lstStyle>
            <a:lvl1pPr algn="r">
              <a:defRPr sz="1200"/>
            </a:lvl1pPr>
          </a:lstStyle>
          <a:p>
            <a:fld id="{272EB017-2C15-984D-84B6-59589E90CEEC}" type="slidenum">
              <a:rPr lang="en-US" smtClean="0"/>
              <a:t>‹#›</a:t>
            </a:fld>
            <a:endParaRPr lang="en-US"/>
          </a:p>
        </p:txBody>
      </p:sp>
    </p:spTree>
    <p:extLst>
      <p:ext uri="{BB962C8B-B14F-4D97-AF65-F5344CB8AC3E}">
        <p14:creationId xmlns:p14="http://schemas.microsoft.com/office/powerpoint/2010/main" val="1185184537"/>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2</a:t>
            </a:fld>
            <a:endParaRPr lang="en-US"/>
          </a:p>
        </p:txBody>
      </p:sp>
    </p:spTree>
    <p:extLst>
      <p:ext uri="{BB962C8B-B14F-4D97-AF65-F5344CB8AC3E}">
        <p14:creationId xmlns:p14="http://schemas.microsoft.com/office/powerpoint/2010/main" val="128867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EB017-2C15-984D-84B6-59589E90CEEC}" type="slidenum">
              <a:rPr lang="en-US" smtClean="0"/>
              <a:t>15</a:t>
            </a:fld>
            <a:endParaRPr lang="en-US"/>
          </a:p>
        </p:txBody>
      </p:sp>
    </p:spTree>
    <p:extLst>
      <p:ext uri="{BB962C8B-B14F-4D97-AF65-F5344CB8AC3E}">
        <p14:creationId xmlns:p14="http://schemas.microsoft.com/office/powerpoint/2010/main" val="253808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A15E8-1CDA-4B2C-8779-7B413561E8A5}" type="slidenum">
              <a:rPr lang="en-US" smtClean="0"/>
              <a:t>16</a:t>
            </a:fld>
            <a:endParaRPr lang="en-US"/>
          </a:p>
        </p:txBody>
      </p:sp>
    </p:spTree>
    <p:extLst>
      <p:ext uri="{BB962C8B-B14F-4D97-AF65-F5344CB8AC3E}">
        <p14:creationId xmlns:p14="http://schemas.microsoft.com/office/powerpoint/2010/main" val="552640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Generic slide discussion notes:</a:t>
            </a:r>
          </a:p>
          <a:p>
            <a:r>
              <a:rPr lang="en-US" sz="1200" b="0" i="0" kern="1200" dirty="0">
                <a:solidFill>
                  <a:schemeClr val="tx1"/>
                </a:solidFill>
                <a:effectLst/>
                <a:latin typeface="+mn-lt"/>
                <a:ea typeface="+mn-ea"/>
                <a:cs typeface="+mn-cs"/>
              </a:rPr>
              <a:t>it will be important to think ahead of time about a reasonable and responsible level of retention for each participant library and for the group as a whole.  This percentage will become the target for your modeling exercises.  You can tweak the thresholds of your retention model to approximate the retention percentage that is comfortable for the group.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Most groups choose to make retention commitments for a subset of the titles under analysis because it is overly burdensome to retain all. Very often, they commit to retaining scarcely held titles; defining ‘scarcely held’ in their own way, according to their own sensibilities.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If one of the goals of your shared-print project is to create safe weeding opportunities for members, it will be important to retain, within the group, some number of titles that are widely held.  In this way, it will be possible for participants to identify surplus copies in their own collections, knowing that retained holdings in partner libraries will be accessible to their users for the duration of the commitment.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Many successful shared-print projects include collections that range in size from very small to very large.  Even the smallest libraries can contribute their fair share to the protection of the collective collection.  </a:t>
            </a:r>
          </a:p>
          <a:p>
            <a:endParaRPr lang="en-US" dirty="0"/>
          </a:p>
        </p:txBody>
      </p:sp>
      <p:sp>
        <p:nvSpPr>
          <p:cNvPr id="4" name="Slide Number Placeholder 3"/>
          <p:cNvSpPr>
            <a:spLocks noGrp="1"/>
          </p:cNvSpPr>
          <p:nvPr>
            <p:ph type="sldNum" sz="quarter" idx="5"/>
          </p:nvPr>
        </p:nvSpPr>
        <p:spPr/>
        <p:txBody>
          <a:bodyPr/>
          <a:lstStyle/>
          <a:p>
            <a:fld id="{D90A15E8-1CDA-4B2C-8779-7B413561E8A5}" type="slidenum">
              <a:rPr lang="en-US" smtClean="0"/>
              <a:t>17</a:t>
            </a:fld>
            <a:endParaRPr lang="en-US"/>
          </a:p>
        </p:txBody>
      </p:sp>
    </p:spTree>
    <p:extLst>
      <p:ext uri="{BB962C8B-B14F-4D97-AF65-F5344CB8AC3E}">
        <p14:creationId xmlns:p14="http://schemas.microsoft.com/office/powerpoint/2010/main" val="396016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A15E8-1CDA-4B2C-8779-7B413561E8A5}" type="slidenum">
              <a:rPr lang="en-US" smtClean="0"/>
              <a:t>18</a:t>
            </a:fld>
            <a:endParaRPr lang="en-US"/>
          </a:p>
        </p:txBody>
      </p:sp>
    </p:spTree>
    <p:extLst>
      <p:ext uri="{BB962C8B-B14F-4D97-AF65-F5344CB8AC3E}">
        <p14:creationId xmlns:p14="http://schemas.microsoft.com/office/powerpoint/2010/main" val="236492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19</a:t>
            </a:fld>
            <a:endParaRPr lang="en-US"/>
          </a:p>
        </p:txBody>
      </p:sp>
    </p:spTree>
    <p:extLst>
      <p:ext uri="{BB962C8B-B14F-4D97-AF65-F5344CB8AC3E}">
        <p14:creationId xmlns:p14="http://schemas.microsoft.com/office/powerpoint/2010/main" val="359754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74268">
              <a:spcBef>
                <a:spcPct val="0"/>
              </a:spcBef>
            </a:pPr>
            <a:r>
              <a:rPr lang="en-US" altLang="en-US" dirty="0">
                <a:ea typeface="ＭＳ Ｐゴシック" panose="020B0600070205080204" pitchFamily="34" charset="-128"/>
              </a:rPr>
              <a:t>Just as a reminder </a:t>
            </a:r>
            <a:r>
              <a:rPr lang="en-US" altLang="en-US" baseline="0" dirty="0">
                <a:ea typeface="ＭＳ Ｐゴシック" panose="020B0600070205080204" pitchFamily="34" charset="-128"/>
              </a:rPr>
              <a:t>when we say title-set, we’re  talking about all the holdings in the group.  We use the phrase title-holding, when we are talking about what is owned by one library.   </a:t>
            </a:r>
            <a:endParaRPr lang="en-US" altLang="en-US" dirty="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856" indent="-288406">
              <a:defRPr>
                <a:solidFill>
                  <a:schemeClr val="tx1"/>
                </a:solidFill>
                <a:latin typeface="Arial" panose="020B0604020202020204" pitchFamily="34" charset="0"/>
                <a:ea typeface="ＭＳ Ｐゴシック" panose="020B0600070205080204" pitchFamily="34" charset="-128"/>
              </a:defRPr>
            </a:lvl2pPr>
            <a:lvl3pPr marL="1153626" indent="-230725">
              <a:defRPr>
                <a:solidFill>
                  <a:schemeClr val="tx1"/>
                </a:solidFill>
                <a:latin typeface="Arial" panose="020B0604020202020204" pitchFamily="34" charset="0"/>
                <a:ea typeface="ＭＳ Ｐゴシック" panose="020B0600070205080204" pitchFamily="34" charset="-128"/>
              </a:defRPr>
            </a:lvl3pPr>
            <a:lvl4pPr marL="1615075" indent="-230725">
              <a:defRPr>
                <a:solidFill>
                  <a:schemeClr val="tx1"/>
                </a:solidFill>
                <a:latin typeface="Arial" panose="020B0604020202020204" pitchFamily="34" charset="0"/>
                <a:ea typeface="ＭＳ Ｐゴシック" panose="020B0600070205080204" pitchFamily="34" charset="-128"/>
              </a:defRPr>
            </a:lvl4pPr>
            <a:lvl5pPr marL="2076525" indent="-230725">
              <a:defRPr>
                <a:solidFill>
                  <a:schemeClr val="tx1"/>
                </a:solidFill>
                <a:latin typeface="Arial" panose="020B0604020202020204" pitchFamily="34" charset="0"/>
                <a:ea typeface="ＭＳ Ｐゴシック" panose="020B0600070205080204" pitchFamily="34" charset="-128"/>
              </a:defRPr>
            </a:lvl5pPr>
            <a:lvl6pPr marL="2537975" indent="-230725" defTabSz="46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9424" indent="-230725" defTabSz="46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0876" indent="-230725" defTabSz="46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2325" indent="-230725" defTabSz="461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B60EBA-11AB-4820-B861-177CE02AA6F1}" type="slidenum">
              <a:rPr lang="en-US" altLang="en-US" smtClean="0">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8323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5</a:t>
            </a:fld>
            <a:endParaRPr lang="en-US"/>
          </a:p>
        </p:txBody>
      </p:sp>
    </p:spTree>
    <p:extLst>
      <p:ext uri="{BB962C8B-B14F-4D97-AF65-F5344CB8AC3E}">
        <p14:creationId xmlns:p14="http://schemas.microsoft.com/office/powerpoint/2010/main" val="149472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2225" y="887413"/>
            <a:ext cx="4264025" cy="2398712"/>
          </a:xfrm>
        </p:spPr>
      </p:sp>
      <p:sp>
        <p:nvSpPr>
          <p:cNvPr id="3" name="Notes Placeholder 2"/>
          <p:cNvSpPr>
            <a:spLocks noGrp="1"/>
          </p:cNvSpPr>
          <p:nvPr>
            <p:ph type="body" idx="1"/>
          </p:nvPr>
        </p:nvSpPr>
        <p:spPr/>
        <p:txBody>
          <a:bodyPr/>
          <a:lstStyle/>
          <a:p>
            <a:r>
              <a:rPr lang="en-US" dirty="0"/>
              <a:t>Smaller</a:t>
            </a:r>
            <a:r>
              <a:rPr lang="en-US" baseline="0" dirty="0"/>
              <a:t> in terms of overall bib and item count, but bigger in terms of unique title-count</a:t>
            </a:r>
            <a:endParaRPr lang="en-US" dirty="0"/>
          </a:p>
        </p:txBody>
      </p:sp>
      <p:sp>
        <p:nvSpPr>
          <p:cNvPr id="4" name="Slide Number Placeholder 3"/>
          <p:cNvSpPr>
            <a:spLocks noGrp="1"/>
          </p:cNvSpPr>
          <p:nvPr>
            <p:ph type="sldNum" sz="quarter" idx="10"/>
          </p:nvPr>
        </p:nvSpPr>
        <p:spPr/>
        <p:txBody>
          <a:bodyPr/>
          <a:lstStyle/>
          <a:p>
            <a:fld id="{D78A6E5C-B679-493C-8FA6-31BEB0A7764C}" type="slidenum">
              <a:rPr lang="en-US" smtClean="0"/>
              <a:t>6</a:t>
            </a:fld>
            <a:endParaRPr lang="en-US"/>
          </a:p>
        </p:txBody>
      </p:sp>
    </p:spTree>
    <p:extLst>
      <p:ext uri="{BB962C8B-B14F-4D97-AF65-F5344CB8AC3E}">
        <p14:creationId xmlns:p14="http://schemas.microsoft.com/office/powerpoint/2010/main" val="20825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8</a:t>
            </a:fld>
            <a:endParaRPr lang="en-US"/>
          </a:p>
        </p:txBody>
      </p:sp>
    </p:spTree>
    <p:extLst>
      <p:ext uri="{BB962C8B-B14F-4D97-AF65-F5344CB8AC3E}">
        <p14:creationId xmlns:p14="http://schemas.microsoft.com/office/powerpoint/2010/main" val="3287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a:t>
            </a:r>
            <a:r>
              <a:rPr lang="en-US" baseline="0" dirty="0"/>
              <a:t> retentions for libraries not participating in this round</a:t>
            </a:r>
            <a:endParaRPr lang="en-US" dirty="0"/>
          </a:p>
          <a:p>
            <a:endParaRPr lang="en-US" dirty="0"/>
          </a:p>
          <a:p>
            <a:r>
              <a:rPr lang="en-US" dirty="0"/>
              <a:t>Wayne State legacy retentions:   100K</a:t>
            </a:r>
          </a:p>
          <a:p>
            <a:endParaRPr lang="en-US" dirty="0"/>
          </a:p>
          <a:p>
            <a:r>
              <a:rPr lang="en-US" dirty="0"/>
              <a:t>Michigan</a:t>
            </a:r>
            <a:r>
              <a:rPr lang="en-US" baseline="0" dirty="0"/>
              <a:t> Tech:   32K retentions</a:t>
            </a:r>
            <a:endParaRPr lang="en-US" dirty="0"/>
          </a:p>
        </p:txBody>
      </p:sp>
      <p:sp>
        <p:nvSpPr>
          <p:cNvPr id="4" name="Slide Number Placeholder 3"/>
          <p:cNvSpPr>
            <a:spLocks noGrp="1"/>
          </p:cNvSpPr>
          <p:nvPr>
            <p:ph type="sldNum" sz="quarter" idx="10"/>
          </p:nvPr>
        </p:nvSpPr>
        <p:spPr/>
        <p:txBody>
          <a:bodyPr/>
          <a:lstStyle/>
          <a:p>
            <a:fld id="{272EB017-2C15-984D-84B6-59589E90CEEC}" type="slidenum">
              <a:rPr lang="en-US" smtClean="0"/>
              <a:t>9</a:t>
            </a:fld>
            <a:endParaRPr lang="en-US"/>
          </a:p>
        </p:txBody>
      </p:sp>
    </p:spTree>
    <p:extLst>
      <p:ext uri="{BB962C8B-B14F-4D97-AF65-F5344CB8AC3E}">
        <p14:creationId xmlns:p14="http://schemas.microsoft.com/office/powerpoint/2010/main" val="107364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856" indent="-288406">
              <a:defRPr>
                <a:solidFill>
                  <a:schemeClr val="tx1"/>
                </a:solidFill>
                <a:latin typeface="Arial" panose="020B0604020202020204" pitchFamily="34" charset="0"/>
                <a:cs typeface="Arial" panose="020B0604020202020204" pitchFamily="34" charset="0"/>
              </a:defRPr>
            </a:lvl2pPr>
            <a:lvl3pPr marL="1153626" indent="-230725">
              <a:defRPr>
                <a:solidFill>
                  <a:schemeClr val="tx1"/>
                </a:solidFill>
                <a:latin typeface="Arial" panose="020B0604020202020204" pitchFamily="34" charset="0"/>
                <a:cs typeface="Arial" panose="020B0604020202020204" pitchFamily="34" charset="0"/>
              </a:defRPr>
            </a:lvl3pPr>
            <a:lvl4pPr marL="1615075" indent="-230725">
              <a:defRPr>
                <a:solidFill>
                  <a:schemeClr val="tx1"/>
                </a:solidFill>
                <a:latin typeface="Arial" panose="020B0604020202020204" pitchFamily="34" charset="0"/>
                <a:cs typeface="Arial" panose="020B0604020202020204" pitchFamily="34" charset="0"/>
              </a:defRPr>
            </a:lvl4pPr>
            <a:lvl5pPr marL="2076525" indent="-230725">
              <a:defRPr>
                <a:solidFill>
                  <a:schemeClr val="tx1"/>
                </a:solidFill>
                <a:latin typeface="Arial" panose="020B0604020202020204" pitchFamily="34" charset="0"/>
                <a:cs typeface="Arial" panose="020B0604020202020204" pitchFamily="34" charset="0"/>
              </a:defRPr>
            </a:lvl5pPr>
            <a:lvl6pPr marL="2537975"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9424"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0876"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2325"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51E018-87C4-428B-9529-CDB73C4F8AAD}"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8186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856" indent="-288406">
              <a:defRPr>
                <a:solidFill>
                  <a:schemeClr val="tx1"/>
                </a:solidFill>
                <a:latin typeface="Arial" panose="020B0604020202020204" pitchFamily="34" charset="0"/>
                <a:cs typeface="Arial" panose="020B0604020202020204" pitchFamily="34" charset="0"/>
              </a:defRPr>
            </a:lvl2pPr>
            <a:lvl3pPr marL="1153626" indent="-230725">
              <a:defRPr>
                <a:solidFill>
                  <a:schemeClr val="tx1"/>
                </a:solidFill>
                <a:latin typeface="Arial" panose="020B0604020202020204" pitchFamily="34" charset="0"/>
                <a:cs typeface="Arial" panose="020B0604020202020204" pitchFamily="34" charset="0"/>
              </a:defRPr>
            </a:lvl3pPr>
            <a:lvl4pPr marL="1615075" indent="-230725">
              <a:defRPr>
                <a:solidFill>
                  <a:schemeClr val="tx1"/>
                </a:solidFill>
                <a:latin typeface="Arial" panose="020B0604020202020204" pitchFamily="34" charset="0"/>
                <a:cs typeface="Arial" panose="020B0604020202020204" pitchFamily="34" charset="0"/>
              </a:defRPr>
            </a:lvl4pPr>
            <a:lvl5pPr marL="2076525" indent="-230725">
              <a:defRPr>
                <a:solidFill>
                  <a:schemeClr val="tx1"/>
                </a:solidFill>
                <a:latin typeface="Arial" panose="020B0604020202020204" pitchFamily="34" charset="0"/>
                <a:cs typeface="Arial" panose="020B0604020202020204" pitchFamily="34" charset="0"/>
              </a:defRPr>
            </a:lvl5pPr>
            <a:lvl6pPr marL="2537975"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9424"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0876"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2325" indent="-230725" defTabSz="46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B7FD05-C262-4247-8BA9-CE9AD1BCA23F}"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50653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2EB017-2C15-984D-84B6-59589E90CEEC}" type="slidenum">
              <a:rPr lang="en-US" smtClean="0"/>
              <a:t>14</a:t>
            </a:fld>
            <a:endParaRPr lang="en-US"/>
          </a:p>
        </p:txBody>
      </p:sp>
    </p:spTree>
    <p:extLst>
      <p:ext uri="{BB962C8B-B14F-4D97-AF65-F5344CB8AC3E}">
        <p14:creationId xmlns:p14="http://schemas.microsoft.com/office/powerpoint/2010/main" val="3863009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3"/>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7"/>
            <a:ext cx="3582591" cy="569387"/>
          </a:xfrm>
          <a:prstGeom prst="rect">
            <a:avLst/>
          </a:prstGeom>
          <a:solidFill>
            <a:schemeClr val="accent2"/>
          </a:solidFill>
          <a:ln>
            <a:noFill/>
          </a:ln>
        </p:spPr>
        <p:txBody>
          <a:bodyPr vert="horz" wrap="none" lIns="457189" tIns="137156" rIns="274313" bIns="182876">
            <a:spAutoFit/>
          </a:bodyPr>
          <a:lstStyle>
            <a:lvl1pPr marL="0" marR="0" indent="0" algn="l" defTabSz="457189"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189" tIns="274313" rIns="457189" bIns="274313">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3"/>
            <a:ext cx="1882367" cy="403954"/>
          </a:xfrm>
          <a:prstGeom prst="rect">
            <a:avLst/>
          </a:prstGeom>
        </p:spPr>
        <p:txBody>
          <a:bodyPr vert="horz" wrap="none" lIns="0" tIns="45719" rIns="91438" bIns="45719">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6" y="3613839"/>
            <a:ext cx="1383432" cy="311622"/>
          </a:xfrm>
          <a:prstGeom prst="rect">
            <a:avLst/>
          </a:prstGeom>
        </p:spPr>
        <p:txBody>
          <a:bodyPr vert="horz" wrap="none" lIns="0" tIns="0" rIns="91438" bIns="45719">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9" y="194732"/>
            <a:ext cx="3980966" cy="781050"/>
          </a:xfrm>
          <a:prstGeom prst="rect">
            <a:avLst/>
          </a:prstGeom>
        </p:spPr>
        <p:txBody>
          <a:bodyPr vert="horz" lIns="91438" tIns="45719" rIns="91438" bIns="45719"/>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1"/>
            <a:ext cx="9144000" cy="179785"/>
          </a:xfrm>
          <a:prstGeom prst="rect">
            <a:avLst/>
          </a:prstGeom>
          <a:solidFill>
            <a:srgbClr val="00AFD7"/>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4"/>
            <a:ext cx="3887788" cy="304289"/>
          </a:xfrm>
          <a:prstGeom prst="rect">
            <a:avLst/>
          </a:prstGeom>
        </p:spPr>
        <p:txBody>
          <a:bodyPr vert="horz" lIns="91438" tIns="45719" rIns="91438" bIns="45719">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9" y="1267827"/>
            <a:ext cx="3887788" cy="269270"/>
          </a:xfrm>
          <a:prstGeom prst="rect">
            <a:avLst/>
          </a:prstGeom>
        </p:spPr>
        <p:txBody>
          <a:bodyPr vert="horz" lIns="91438" tIns="45719" rIns="91438" bIns="45719">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9" y="1508235"/>
            <a:ext cx="3887788" cy="229121"/>
          </a:xfrm>
          <a:prstGeom prst="rect">
            <a:avLst/>
          </a:prstGeom>
        </p:spPr>
        <p:txBody>
          <a:bodyPr vert="horz" lIns="91438" tIns="45719" rIns="91438" bIns="45719">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30" y="2"/>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90" y="3861999"/>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5"/>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1" y="3704188"/>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40" y="831456"/>
            <a:ext cx="4180696" cy="1400383"/>
          </a:xfrm>
          <a:prstGeom prst="rect">
            <a:avLst/>
          </a:prstGeom>
          <a:ln w="101600" cmpd="sng">
            <a:solidFill>
              <a:srgbClr val="236192"/>
            </a:solidFill>
            <a:miter lim="800000"/>
          </a:ln>
        </p:spPr>
        <p:txBody>
          <a:bodyPr vert="horz" wrap="none" lIns="548627" tIns="274313" rIns="457189" bIns="274313">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2" y="2397543"/>
            <a:ext cx="3887788" cy="304289"/>
          </a:xfrm>
          <a:prstGeom prst="rect">
            <a:avLst/>
          </a:prstGeom>
        </p:spPr>
        <p:txBody>
          <a:bodyPr vert="horz" lIns="91438" tIns="45719" rIns="91438" bIns="45719">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lIns="91438" tIns="45719" rIns="91438" bIns="45719">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400"/>
            <a:ext cx="3887788" cy="229121"/>
          </a:xfrm>
          <a:prstGeom prst="rect">
            <a:avLst/>
          </a:prstGeom>
        </p:spPr>
        <p:txBody>
          <a:bodyPr vert="horz" lIns="91438" tIns="45719" rIns="91438" bIns="45719">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312443"/>
            <a:ext cx="3679825" cy="566309"/>
          </a:xfrm>
          <a:prstGeom prst="rect">
            <a:avLst/>
          </a:prstGeom>
          <a:solidFill>
            <a:srgbClr val="236192"/>
          </a:solidFill>
        </p:spPr>
        <p:txBody>
          <a:bodyPr vert="horz" wrap="square" lIns="640064" tIns="91438" rIns="91438" bIns="164588">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8"/>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5448" y="-70849"/>
            <a:ext cx="9382767" cy="9848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931032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lIns="91438" tIns="45719" rIns="91438" bIns="45719"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lIns="91438" tIns="45719" rIns="91438" bIns="45719">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lIns="91438" tIns="45719" rIns="91438" bIns="45719"/>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lIns="91438" tIns="45719" rIns="91438" bIns="45719"/>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413184"/>
            <a:ext cx="2016125" cy="1928813"/>
          </a:xfrm>
          <a:prstGeom prst="rect">
            <a:avLst/>
          </a:prstGeom>
        </p:spPr>
        <p:txBody>
          <a:bodyPr vert="horz" lIns="91438" tIns="45719" rIns="91438" bIns="45719"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93507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9" y="993539"/>
            <a:ext cx="5727699" cy="639129"/>
          </a:xfrm>
          <a:prstGeom prst="rect">
            <a:avLst/>
          </a:prstGeom>
        </p:spPr>
        <p:txBody>
          <a:bodyPr vert="horz" lIns="91438" tIns="45719" rIns="91438" bIns="45719">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410803"/>
            <a:ext cx="5727700" cy="488156"/>
          </a:xfrm>
          <a:prstGeom prst="rect">
            <a:avLst/>
          </a:prstGeom>
        </p:spPr>
        <p:txBody>
          <a:bodyPr vert="horz" lIns="91438" tIns="45719" rIns="91438" bIns="45719"/>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413182"/>
            <a:ext cx="161925" cy="1928814"/>
          </a:xfrm>
          <a:prstGeom prst="rect">
            <a:avLst/>
          </a:prstGeom>
          <a:solidFill>
            <a:srgbClr val="236192">
              <a:alpha val="72000"/>
            </a:srgbClr>
          </a:solidFill>
          <a:ln>
            <a:noFill/>
          </a:ln>
        </p:spPr>
        <p:txBody>
          <a:bodyPr vert="horz" lIns="91438" tIns="45719" rIns="91438" bIns="45719"/>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2" y="2696333"/>
            <a:ext cx="2016125" cy="1928813"/>
          </a:xfrm>
          <a:prstGeom prst="rect">
            <a:avLst/>
          </a:prstGeom>
        </p:spPr>
        <p:txBody>
          <a:bodyPr vert="horz" lIns="91438" tIns="45719" rIns="91438" bIns="45719"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2"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9" y="3276688"/>
            <a:ext cx="5727699" cy="639129"/>
          </a:xfrm>
          <a:prstGeom prst="rect">
            <a:avLst/>
          </a:prstGeom>
        </p:spPr>
        <p:txBody>
          <a:bodyPr vert="horz" lIns="91438" tIns="45719" rIns="91438" bIns="45719">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1"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1" y="2693952"/>
            <a:ext cx="5727700" cy="488156"/>
          </a:xfrm>
          <a:prstGeom prst="rect">
            <a:avLst/>
          </a:prstGeom>
        </p:spPr>
        <p:txBody>
          <a:bodyPr vert="horz" lIns="91438" tIns="45719" rIns="91438" bIns="45719"/>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2" y="2696331"/>
            <a:ext cx="161925" cy="1928814"/>
          </a:xfrm>
          <a:prstGeom prst="rect">
            <a:avLst/>
          </a:prstGeom>
          <a:solidFill>
            <a:srgbClr val="236192">
              <a:alpha val="72000"/>
            </a:srgbClr>
          </a:solidFill>
          <a:ln>
            <a:noFill/>
          </a:ln>
        </p:spPr>
        <p:txBody>
          <a:bodyPr vert="horz" lIns="91438" tIns="45719" rIns="91438" bIns="45719"/>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13" tIns="45719" rIns="274313" bIns="45719">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lIns="91438" tIns="45719" rIns="91438" bIns="45719"/>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lIns="91438" tIns="45719" rIns="91438" bIns="45719"/>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7" y="1029748"/>
            <a:ext cx="8439148" cy="3356378"/>
          </a:xfrm>
          <a:prstGeom prst="rect">
            <a:avLst/>
          </a:prstGeom>
        </p:spPr>
        <p:txBody>
          <a:bodyPr vert="horz" lIns="91438" tIns="45719" rIns="91438" bIns="45719"/>
          <a:lstStyle>
            <a:lvl1pPr marL="342892" indent="-342892">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lIns="91438" tIns="45719" rIns="91438" bIns="45719"/>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lIns="91438" tIns="45719" rIns="91438" bIns="45719"/>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lIns="91438" tIns="45719" rIns="91438" bIns="45719" anchor="ctr"/>
          <a:lstStyle>
            <a:lvl1pPr marL="0" indent="0" algn="l">
              <a:buNone/>
              <a:defRPr sz="1900" baseline="0">
                <a:sym typeface="Wingdings"/>
              </a:defRPr>
            </a:lvl1pPr>
            <a:lvl2pPr marL="457189"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2" y="-15479"/>
            <a:ext cx="433387" cy="5174457"/>
          </a:xfrm>
          <a:prstGeom prst="rect">
            <a:avLst/>
          </a:prstGeom>
          <a:solidFill>
            <a:schemeClr val="accent1">
              <a:alpha val="78000"/>
            </a:schemeClr>
          </a:solidFill>
        </p:spPr>
        <p:txBody>
          <a:bodyPr vert="horz" lIns="91438" tIns="45719" rIns="91438" bIns="45719"/>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9" y="-15479"/>
            <a:ext cx="1127125" cy="5174457"/>
          </a:xfrm>
          <a:prstGeom prst="rect">
            <a:avLst/>
          </a:prstGeom>
          <a:solidFill>
            <a:schemeClr val="accent1"/>
          </a:solidFill>
        </p:spPr>
        <p:txBody>
          <a:bodyPr vert="horz" lIns="91438" tIns="45719" rIns="91438" bIns="45719"/>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64" tIns="45719" rIns="91438" bIns="45719"/>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5"/>
            <a:ext cx="5610225" cy="264319"/>
          </a:xfrm>
          <a:prstGeom prst="rect">
            <a:avLst/>
          </a:prstGeom>
        </p:spPr>
        <p:txBody>
          <a:bodyPr vert="horz" lIns="91438" tIns="45719" rIns="91438" bIns="45719"/>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oclc.org/en/greenglass/resource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u3gAXF5-Fw"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youtube.com/watch?time_continue=4&amp;v=pcHS58wUaa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breedina@oclc.org" TargetMode="External"/><Relationship Id="rId2" Type="http://schemas.openxmlformats.org/officeDocument/2006/relationships/hyperlink" Target="mailto:duchanec@oclc.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471629"/>
            <a:ext cx="2051563" cy="523214"/>
          </a:xfrm>
        </p:spPr>
        <p:txBody>
          <a:bodyPr tIns="91438" rIns="365751"/>
          <a:lstStyle/>
          <a:p>
            <a:r>
              <a:rPr lang="en-US" dirty="0"/>
              <a:t>July 14, 2020</a:t>
            </a:r>
          </a:p>
        </p:txBody>
      </p:sp>
      <p:sp>
        <p:nvSpPr>
          <p:cNvPr id="3" name="Text Placeholder 2"/>
          <p:cNvSpPr>
            <a:spLocks noGrp="1"/>
          </p:cNvSpPr>
          <p:nvPr>
            <p:ph type="body" sz="quarter" idx="16"/>
          </p:nvPr>
        </p:nvSpPr>
        <p:spPr>
          <a:xfrm>
            <a:off x="631833" y="1862528"/>
            <a:ext cx="8339449" cy="1261673"/>
          </a:xfrm>
        </p:spPr>
        <p:txBody>
          <a:bodyPr rIns="182876" anchor="ctr">
            <a:normAutofit/>
          </a:bodyPr>
          <a:lstStyle/>
          <a:p>
            <a:pPr>
              <a:lnSpc>
                <a:spcPct val="120000"/>
              </a:lnSpc>
            </a:pPr>
            <a:r>
              <a:rPr lang="en-US" sz="2800" dirty="0"/>
              <a:t>MI-SPI </a:t>
            </a:r>
            <a:r>
              <a:rPr lang="mr-IN" sz="2800" dirty="0"/>
              <a:t>–</a:t>
            </a:r>
            <a:r>
              <a:rPr lang="en-US" sz="2800" dirty="0"/>
              <a:t> Group Data Presentation</a:t>
            </a:r>
            <a:endParaRPr lang="en-US" sz="4800" dirty="0"/>
          </a:p>
        </p:txBody>
      </p:sp>
      <p:sp>
        <p:nvSpPr>
          <p:cNvPr id="4" name="Text Placeholder 3"/>
          <p:cNvSpPr>
            <a:spLocks noGrp="1"/>
          </p:cNvSpPr>
          <p:nvPr>
            <p:ph type="body" sz="quarter" idx="17"/>
          </p:nvPr>
        </p:nvSpPr>
        <p:spPr>
          <a:xfrm>
            <a:off x="631832" y="3479415"/>
            <a:ext cx="2187255" cy="400108"/>
          </a:xfrm>
        </p:spPr>
        <p:txBody>
          <a:bodyPr/>
          <a:lstStyle/>
          <a:p>
            <a:r>
              <a:rPr lang="en-US" dirty="0"/>
              <a:t>Cynthia Duchane</a:t>
            </a:r>
          </a:p>
        </p:txBody>
      </p:sp>
      <p:sp>
        <p:nvSpPr>
          <p:cNvPr id="5" name="Text Placeholder 4"/>
          <p:cNvSpPr>
            <a:spLocks noGrp="1"/>
          </p:cNvSpPr>
          <p:nvPr>
            <p:ph type="body" sz="quarter" idx="18"/>
          </p:nvPr>
        </p:nvSpPr>
        <p:spPr>
          <a:xfrm>
            <a:off x="631833" y="3900331"/>
            <a:ext cx="3195745" cy="307776"/>
          </a:xfrm>
        </p:spPr>
        <p:txBody>
          <a:bodyPr/>
          <a:lstStyle/>
          <a:p>
            <a:r>
              <a:rPr lang="en-US" dirty="0"/>
              <a:t>Senior Implementation Manager</a:t>
            </a:r>
          </a:p>
        </p:txBody>
      </p:sp>
      <p:sp>
        <p:nvSpPr>
          <p:cNvPr id="6" name="Text Placeholder 3"/>
          <p:cNvSpPr txBox="1">
            <a:spLocks/>
          </p:cNvSpPr>
          <p:nvPr/>
        </p:nvSpPr>
        <p:spPr>
          <a:xfrm>
            <a:off x="5104264" y="3500223"/>
            <a:ext cx="1916373" cy="400108"/>
          </a:xfrm>
          <a:prstGeom prst="rect">
            <a:avLst/>
          </a:prstGeom>
        </p:spPr>
        <p:txBody>
          <a:bodyPr vert="horz" wrap="none" lIns="0" tIns="45719" rIns="91438" bIns="45719">
            <a:spAutoFit/>
          </a:bodyPr>
          <a:lstStyle>
            <a:lvl1pPr marL="0" indent="0" algn="l" defTabSz="457189" rtl="0" eaLnBrk="1" latinLnBrk="0" hangingPunct="1">
              <a:spcBef>
                <a:spcPct val="20000"/>
              </a:spcBef>
              <a:buFont typeface="Arial"/>
              <a:buNone/>
              <a:defRPr sz="2000" b="1"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Andy Breeding</a:t>
            </a:r>
          </a:p>
        </p:txBody>
      </p:sp>
      <p:sp>
        <p:nvSpPr>
          <p:cNvPr id="7" name="Text Placeholder 4"/>
          <p:cNvSpPr txBox="1">
            <a:spLocks/>
          </p:cNvSpPr>
          <p:nvPr/>
        </p:nvSpPr>
        <p:spPr>
          <a:xfrm>
            <a:off x="5079382" y="3879523"/>
            <a:ext cx="2464775" cy="307776"/>
          </a:xfrm>
          <a:prstGeom prst="rect">
            <a:avLst/>
          </a:prstGeom>
        </p:spPr>
        <p:txBody>
          <a:bodyPr vert="horz" wrap="none" lIns="0" tIns="0" rIns="91438" bIns="45719">
            <a:spAutoFit/>
          </a:bodyPr>
          <a:lstStyle>
            <a:lvl1pPr marL="0" indent="0" algn="l" defTabSz="457189" rtl="0" eaLnBrk="1" latinLnBrk="0" hangingPunct="1">
              <a:spcBef>
                <a:spcPct val="20000"/>
              </a:spcBef>
              <a:buFont typeface="Arial"/>
              <a:buNone/>
              <a:defRPr sz="1700" b="0" kern="1200">
                <a:solidFill>
                  <a:schemeClr val="tx1"/>
                </a:solidFill>
                <a:latin typeface="+mn-lt"/>
                <a:ea typeface="+mn-ea"/>
                <a:cs typeface="+mn-cs"/>
              </a:defRPr>
            </a:lvl1pPr>
            <a:lvl2pPr marL="457189" indent="0" algn="l" defTabSz="457189" rtl="0" eaLnBrk="1" latinLnBrk="0" hangingPunct="1">
              <a:spcBef>
                <a:spcPct val="20000"/>
              </a:spcBef>
              <a:buFont typeface="Arial"/>
              <a:buNone/>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1828754" indent="0" algn="l" defTabSz="457189" rtl="0" eaLnBrk="1" latinLnBrk="0" hangingPunct="1">
              <a:spcBef>
                <a:spcPct val="20000"/>
              </a:spcBef>
              <a:buFont typeface="Arial"/>
              <a:buNone/>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Senior Product Manager</a:t>
            </a:r>
          </a:p>
        </p:txBody>
      </p:sp>
    </p:spTree>
    <p:extLst>
      <p:ext uri="{BB962C8B-B14F-4D97-AF65-F5344CB8AC3E}">
        <p14:creationId xmlns:p14="http://schemas.microsoft.com/office/powerpoint/2010/main" val="348570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914" y="831056"/>
            <a:ext cx="8174037" cy="646329"/>
          </a:xfrm>
        </p:spPr>
        <p:txBody>
          <a:bodyPr/>
          <a:lstStyle/>
          <a:p>
            <a:pPr>
              <a:defRPr/>
            </a:pPr>
            <a:r>
              <a:rPr lang="en-US" dirty="0"/>
              <a:t>GreenGlass WALKTHROUGH</a:t>
            </a:r>
          </a:p>
        </p:txBody>
      </p:sp>
      <p:sp>
        <p:nvSpPr>
          <p:cNvPr id="3" name="TextBox 5">
            <a:extLst>
              <a:ext uri="{FF2B5EF4-FFF2-40B4-BE49-F238E27FC236}">
                <a16:creationId xmlns:a16="http://schemas.microsoft.com/office/drawing/2014/main" id="{9612C281-D0B6-4228-B738-B0E90F216710}"/>
              </a:ext>
            </a:extLst>
          </p:cNvPr>
          <p:cNvSpPr txBox="1">
            <a:spLocks noChangeArrowheads="1"/>
          </p:cNvSpPr>
          <p:nvPr/>
        </p:nvSpPr>
        <p:spPr bwMode="auto">
          <a:xfrm>
            <a:off x="1" y="1743114"/>
            <a:ext cx="9143999"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dirty="0"/>
              <a:t>For a comprehensive series of GreenGlass </a:t>
            </a:r>
          </a:p>
          <a:p>
            <a:pPr algn="ctr"/>
            <a:r>
              <a:rPr lang="en-US" altLang="en-US" sz="3200" dirty="0"/>
              <a:t>video tutorials go to:</a:t>
            </a:r>
          </a:p>
          <a:p>
            <a:pPr algn="ctr"/>
            <a:r>
              <a:rPr lang="en-US" altLang="en-US" sz="3200" dirty="0"/>
              <a:t>  </a:t>
            </a:r>
          </a:p>
          <a:p>
            <a:pPr algn="ctr"/>
            <a:r>
              <a:rPr lang="en-US" altLang="en-US" sz="2800" u="sng" dirty="0">
                <a:solidFill>
                  <a:srgbClr val="0000FF"/>
                </a:solidFill>
                <a:hlinkClick r:id="rId2"/>
              </a:rPr>
              <a:t>https://</a:t>
            </a:r>
            <a:r>
              <a:rPr lang="en-US" altLang="en-US" sz="2800" u="sng" dirty="0" err="1">
                <a:solidFill>
                  <a:srgbClr val="0000FF"/>
                </a:solidFill>
                <a:hlinkClick r:id="rId2"/>
              </a:rPr>
              <a:t>www.oclc.org</a:t>
            </a:r>
            <a:r>
              <a:rPr lang="en-US" altLang="en-US" sz="2800" u="sng" dirty="0">
                <a:solidFill>
                  <a:srgbClr val="0000FF"/>
                </a:solidFill>
                <a:hlinkClick r:id="rId2"/>
              </a:rPr>
              <a:t>/en/</a:t>
            </a:r>
            <a:r>
              <a:rPr lang="en-US" altLang="en-US" sz="2800" u="sng" dirty="0" err="1">
                <a:solidFill>
                  <a:srgbClr val="0000FF"/>
                </a:solidFill>
                <a:hlinkClick r:id="rId2"/>
              </a:rPr>
              <a:t>greenglass</a:t>
            </a:r>
            <a:r>
              <a:rPr lang="en-US" altLang="en-US" sz="2800" u="sng" dirty="0">
                <a:solidFill>
                  <a:srgbClr val="0000FF"/>
                </a:solidFill>
                <a:hlinkClick r:id="rId2"/>
              </a:rPr>
              <a:t>/</a:t>
            </a:r>
            <a:r>
              <a:rPr lang="en-US" altLang="en-US" sz="2800" u="sng" dirty="0" err="1">
                <a:solidFill>
                  <a:srgbClr val="0000FF"/>
                </a:solidFill>
                <a:hlinkClick r:id="rId2"/>
              </a:rPr>
              <a:t>resources.html</a:t>
            </a:r>
            <a:endParaRPr lang="en-US" altLang="en-US" sz="1600" u="sng" dirty="0">
              <a:solidFill>
                <a:srgbClr val="0000FF"/>
              </a:solidFill>
            </a:endParaRPr>
          </a:p>
        </p:txBody>
      </p:sp>
    </p:spTree>
    <p:extLst>
      <p:ext uri="{BB962C8B-B14F-4D97-AF65-F5344CB8AC3E}">
        <p14:creationId xmlns:p14="http://schemas.microsoft.com/office/powerpoint/2010/main" val="12599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NEXT STEPS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790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372744" y="1227582"/>
            <a:ext cx="6398513" cy="3228166"/>
          </a:xfrm>
        </p:spPr>
        <p:txBody>
          <a:bodyPr rtlCol="0">
            <a:normAutofit fontScale="85000" lnSpcReduction="20000"/>
          </a:bodyPr>
          <a:lstStyle/>
          <a:p>
            <a:pPr>
              <a:defRPr/>
            </a:pPr>
            <a:r>
              <a:rPr lang="en-US" dirty="0"/>
              <a:t>Avoid deaccessioning in-scope monographs</a:t>
            </a:r>
          </a:p>
          <a:p>
            <a:pPr>
              <a:defRPr/>
            </a:pPr>
            <a:r>
              <a:rPr lang="en-US" dirty="0"/>
              <a:t>Avoid relocation projects related to monographs</a:t>
            </a:r>
          </a:p>
          <a:p>
            <a:pPr>
              <a:defRPr/>
            </a:pPr>
            <a:r>
              <a:rPr lang="en-US" dirty="0"/>
              <a:t>Avoid major changes to the monographs collection</a:t>
            </a:r>
          </a:p>
          <a:p>
            <a:pPr>
              <a:defRPr/>
            </a:pPr>
            <a:endParaRPr lang="en-US" dirty="0"/>
          </a:p>
          <a:p>
            <a:pPr>
              <a:defRPr/>
            </a:pPr>
            <a:endParaRPr lang="en-US" dirty="0"/>
          </a:p>
          <a:p>
            <a:pPr marL="0" indent="0" algn="ctr">
              <a:buNone/>
              <a:defRPr/>
            </a:pPr>
            <a:r>
              <a:rPr lang="en-US" dirty="0"/>
              <a:t>Until the MI-SPI 2.0 group is ready to move forward    </a:t>
            </a:r>
          </a:p>
          <a:p>
            <a:pPr marL="0" indent="0" algn="ctr">
              <a:buNone/>
              <a:defRPr/>
            </a:pPr>
            <a:r>
              <a:rPr lang="en-US" dirty="0"/>
              <a:t>in a coordinated way, all participants should</a:t>
            </a:r>
          </a:p>
          <a:p>
            <a:pPr marL="0" indent="0" algn="ctr">
              <a:buNone/>
              <a:defRPr/>
            </a:pPr>
            <a:r>
              <a:rPr lang="en-US" u="sng" dirty="0">
                <a:solidFill>
                  <a:srgbClr val="FF0000"/>
                </a:solidFill>
              </a:rPr>
              <a:t>minimize changes to inventory!</a:t>
            </a:r>
          </a:p>
          <a:p>
            <a:pPr marL="0" indent="0">
              <a:buNone/>
              <a:defRPr/>
            </a:pPr>
            <a:endParaRPr lang="en-US" dirty="0"/>
          </a:p>
          <a:p>
            <a:pPr marL="0" indent="0">
              <a:buNone/>
              <a:defRPr/>
            </a:pPr>
            <a:r>
              <a:rPr lang="en-US" sz="1500" dirty="0"/>
              <a:t> </a:t>
            </a:r>
          </a:p>
          <a:p>
            <a:pPr lvl="1">
              <a:buFont typeface="Arial"/>
              <a:buChar char="•"/>
              <a:defRPr/>
            </a:pPr>
            <a:endParaRPr lang="en-US" dirty="0"/>
          </a:p>
          <a:p>
            <a:pPr marL="342900" lvl="1" indent="0">
              <a:buNone/>
              <a:defRPr/>
            </a:pPr>
            <a:endParaRPr lang="en-US" dirty="0"/>
          </a:p>
          <a:p>
            <a:pPr marL="0" indent="0">
              <a:buNone/>
              <a:defRPr/>
            </a:pPr>
            <a:endParaRPr lang="en-US" dirty="0"/>
          </a:p>
          <a:p>
            <a:pPr>
              <a:defRPr/>
            </a:pPr>
            <a:endParaRPr lang="en-US" dirty="0"/>
          </a:p>
        </p:txBody>
      </p:sp>
      <p:sp>
        <p:nvSpPr>
          <p:cNvPr id="153603" name="Text Placeholder 1"/>
          <p:cNvSpPr>
            <a:spLocks noGrp="1"/>
          </p:cNvSpPr>
          <p:nvPr>
            <p:ph type="body" sz="quarter" idx="13"/>
          </p:nvPr>
        </p:nvSpPr>
        <p:spPr bwMode="auto">
          <a:xfrm>
            <a:off x="1143000" y="254080"/>
            <a:ext cx="6858000"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1" hangingPunct="1"/>
            <a:r>
              <a:rPr lang="en-US" altLang="en-US" sz="3000" dirty="0"/>
              <a:t>Your data is static.  It’s a snapshot.</a:t>
            </a:r>
          </a:p>
        </p:txBody>
      </p:sp>
    </p:spTree>
    <p:extLst>
      <p:ext uri="{BB962C8B-B14F-4D97-AF65-F5344CB8AC3E}">
        <p14:creationId xmlns:p14="http://schemas.microsoft.com/office/powerpoint/2010/main" val="27844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661532" y="947854"/>
            <a:ext cx="5355417" cy="3469948"/>
          </a:xfrm>
        </p:spPr>
        <p:txBody>
          <a:bodyPr rtlCol="0">
            <a:normAutofit/>
          </a:bodyPr>
          <a:lstStyle/>
          <a:p>
            <a:pPr>
              <a:defRPr/>
            </a:pPr>
            <a:r>
              <a:rPr lang="en-US" sz="1800" dirty="0"/>
              <a:t>Records without OCLC numbers</a:t>
            </a:r>
          </a:p>
          <a:p>
            <a:pPr>
              <a:defRPr/>
            </a:pPr>
            <a:r>
              <a:rPr lang="en-US" sz="1800" dirty="0"/>
              <a:t>WorldCat Title/Author Risk</a:t>
            </a:r>
          </a:p>
          <a:p>
            <a:pPr>
              <a:defRPr/>
            </a:pPr>
            <a:r>
              <a:rPr lang="en-US" sz="1800" dirty="0"/>
              <a:t>Out-of-scope records</a:t>
            </a:r>
          </a:p>
          <a:p>
            <a:pPr>
              <a:defRPr/>
            </a:pPr>
            <a:endParaRPr lang="en-US" sz="1800" dirty="0"/>
          </a:p>
          <a:p>
            <a:pPr>
              <a:defRPr/>
            </a:pPr>
            <a:r>
              <a:rPr lang="en-US" sz="1800" dirty="0"/>
              <a:t>OCLC numbers assigned by SCS</a:t>
            </a:r>
          </a:p>
          <a:p>
            <a:pPr>
              <a:defRPr/>
            </a:pPr>
            <a:r>
              <a:rPr lang="en-US" sz="1800" dirty="0"/>
              <a:t>Holdings not set in WorldCat</a:t>
            </a:r>
          </a:p>
          <a:p>
            <a:pPr>
              <a:defRPr/>
            </a:pPr>
            <a:r>
              <a:rPr lang="en-US" sz="1800" dirty="0"/>
              <a:t>Multi-Edition Titles</a:t>
            </a:r>
          </a:p>
          <a:p>
            <a:pPr>
              <a:defRPr/>
            </a:pPr>
            <a:r>
              <a:rPr lang="en-US" sz="1800" dirty="0"/>
              <a:t>Possible Duplicates</a:t>
            </a:r>
          </a:p>
          <a:p>
            <a:pPr marL="0" indent="0">
              <a:buNone/>
              <a:defRPr/>
            </a:pPr>
            <a:endParaRPr lang="en-US" sz="1050" dirty="0"/>
          </a:p>
          <a:p>
            <a:pPr lvl="1">
              <a:buFont typeface="Arial"/>
              <a:buChar char="•"/>
              <a:defRPr/>
            </a:pPr>
            <a:endParaRPr lang="en-US" dirty="0"/>
          </a:p>
          <a:p>
            <a:pPr marL="342900" lvl="1" indent="0">
              <a:buNone/>
              <a:defRPr/>
            </a:pPr>
            <a:endParaRPr lang="en-US" dirty="0"/>
          </a:p>
          <a:p>
            <a:pPr marL="0" indent="0">
              <a:buNone/>
              <a:defRPr/>
            </a:pPr>
            <a:endParaRPr lang="en-US" dirty="0"/>
          </a:p>
          <a:p>
            <a:pPr>
              <a:defRPr/>
            </a:pPr>
            <a:endParaRPr lang="en-US" dirty="0"/>
          </a:p>
        </p:txBody>
      </p:sp>
      <p:sp>
        <p:nvSpPr>
          <p:cNvPr id="151555" name="Text Placeholder 1"/>
          <p:cNvSpPr>
            <a:spLocks noGrp="1"/>
          </p:cNvSpPr>
          <p:nvPr>
            <p:ph type="body" sz="quarter" idx="13"/>
          </p:nvPr>
        </p:nvSpPr>
        <p:spPr bwMode="auto">
          <a:xfrm>
            <a:off x="379141" y="225521"/>
            <a:ext cx="7258719" cy="88562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2400" dirty="0"/>
              <a:t>Data Remediation Lists Available in GreenGlass</a:t>
            </a:r>
          </a:p>
        </p:txBody>
      </p:sp>
    </p:spTree>
    <p:extLst>
      <p:ext uri="{BB962C8B-B14F-4D97-AF65-F5344CB8AC3E}">
        <p14:creationId xmlns:p14="http://schemas.microsoft.com/office/powerpoint/2010/main" val="18925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F2AE2-1305-4C0F-AA4C-49E315E48459}"/>
              </a:ext>
            </a:extLst>
          </p:cNvPr>
          <p:cNvPicPr>
            <a:picLocks noChangeAspect="1"/>
          </p:cNvPicPr>
          <p:nvPr/>
        </p:nvPicPr>
        <p:blipFill>
          <a:blip r:embed="rId3"/>
          <a:stretch>
            <a:fillRect/>
          </a:stretch>
        </p:blipFill>
        <p:spPr>
          <a:xfrm>
            <a:off x="141011" y="1516667"/>
            <a:ext cx="8638924" cy="2960363"/>
          </a:xfrm>
          <a:prstGeom prst="rect">
            <a:avLst/>
          </a:prstGeom>
        </p:spPr>
      </p:pic>
      <p:sp>
        <p:nvSpPr>
          <p:cNvPr id="3" name="Text Placeholder 2">
            <a:extLst>
              <a:ext uri="{FF2B5EF4-FFF2-40B4-BE49-F238E27FC236}">
                <a16:creationId xmlns:a16="http://schemas.microsoft.com/office/drawing/2014/main" id="{F57D4ABB-EBC8-4D60-8751-49F44479D142}"/>
              </a:ext>
            </a:extLst>
          </p:cNvPr>
          <p:cNvSpPr>
            <a:spLocks noGrp="1"/>
          </p:cNvSpPr>
          <p:nvPr>
            <p:ph type="body" sz="quarter" idx="13"/>
          </p:nvPr>
        </p:nvSpPr>
        <p:spPr/>
        <p:txBody>
          <a:bodyPr/>
          <a:lstStyle/>
          <a:p>
            <a:r>
              <a:rPr lang="en-US" dirty="0"/>
              <a:t>Records filtered out of GreenGlass</a:t>
            </a:r>
          </a:p>
        </p:txBody>
      </p:sp>
      <p:sp>
        <p:nvSpPr>
          <p:cNvPr id="5" name="Rectangle 4">
            <a:extLst>
              <a:ext uri="{FF2B5EF4-FFF2-40B4-BE49-F238E27FC236}">
                <a16:creationId xmlns:a16="http://schemas.microsoft.com/office/drawing/2014/main" id="{D299A33A-A651-45FF-B8A2-BC8D7BC5FDCA}"/>
              </a:ext>
            </a:extLst>
          </p:cNvPr>
          <p:cNvSpPr/>
          <p:nvPr/>
        </p:nvSpPr>
        <p:spPr>
          <a:xfrm rot="20899025">
            <a:off x="5223804" y="1577322"/>
            <a:ext cx="3533525" cy="584775"/>
          </a:xfrm>
          <a:prstGeom prst="rect">
            <a:avLst/>
          </a:prstGeom>
          <a:noFill/>
        </p:spPr>
        <p:txBody>
          <a:bodyPr wrap="squar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Example</a:t>
            </a:r>
          </a:p>
        </p:txBody>
      </p:sp>
    </p:spTree>
    <p:extLst>
      <p:ext uri="{BB962C8B-B14F-4D97-AF65-F5344CB8AC3E}">
        <p14:creationId xmlns:p14="http://schemas.microsoft.com/office/powerpoint/2010/main" val="2473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DF88EF-5BE5-4894-9B8D-A7B6E6CF3F77}"/>
              </a:ext>
            </a:extLst>
          </p:cNvPr>
          <p:cNvSpPr>
            <a:spLocks noGrp="1"/>
          </p:cNvSpPr>
          <p:nvPr>
            <p:ph type="body" sz="quarter" idx="13"/>
          </p:nvPr>
        </p:nvSpPr>
        <p:spPr/>
        <p:txBody>
          <a:bodyPr/>
          <a:lstStyle/>
          <a:p>
            <a:r>
              <a:rPr lang="en-US" dirty="0"/>
              <a:t>Records visible in GreenGlass</a:t>
            </a:r>
          </a:p>
        </p:txBody>
      </p:sp>
      <p:pic>
        <p:nvPicPr>
          <p:cNvPr id="4" name="Picture 3">
            <a:extLst>
              <a:ext uri="{FF2B5EF4-FFF2-40B4-BE49-F238E27FC236}">
                <a16:creationId xmlns:a16="http://schemas.microsoft.com/office/drawing/2014/main" id="{B56A9D8C-446A-425C-97B4-25A161CD76D0}"/>
              </a:ext>
            </a:extLst>
          </p:cNvPr>
          <p:cNvPicPr>
            <a:picLocks noChangeAspect="1"/>
          </p:cNvPicPr>
          <p:nvPr/>
        </p:nvPicPr>
        <p:blipFill>
          <a:blip r:embed="rId3"/>
          <a:stretch>
            <a:fillRect/>
          </a:stretch>
        </p:blipFill>
        <p:spPr>
          <a:xfrm>
            <a:off x="113355" y="1029746"/>
            <a:ext cx="8572454" cy="3606142"/>
          </a:xfrm>
          <a:prstGeom prst="rect">
            <a:avLst/>
          </a:prstGeom>
        </p:spPr>
      </p:pic>
      <p:sp>
        <p:nvSpPr>
          <p:cNvPr id="6" name="Rectangle 5">
            <a:extLst>
              <a:ext uri="{FF2B5EF4-FFF2-40B4-BE49-F238E27FC236}">
                <a16:creationId xmlns:a16="http://schemas.microsoft.com/office/drawing/2014/main" id="{7E1D6224-08A2-4FDD-B36D-D76F695DF4B6}"/>
              </a:ext>
            </a:extLst>
          </p:cNvPr>
          <p:cNvSpPr/>
          <p:nvPr/>
        </p:nvSpPr>
        <p:spPr>
          <a:xfrm rot="20899025">
            <a:off x="5247084" y="1038229"/>
            <a:ext cx="3533525" cy="584775"/>
          </a:xfrm>
          <a:prstGeom prst="rect">
            <a:avLst/>
          </a:prstGeom>
          <a:noFill/>
        </p:spPr>
        <p:txBody>
          <a:bodyPr wrap="squar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Example</a:t>
            </a:r>
          </a:p>
        </p:txBody>
      </p:sp>
    </p:spTree>
    <p:extLst>
      <p:ext uri="{BB962C8B-B14F-4D97-AF65-F5344CB8AC3E}">
        <p14:creationId xmlns:p14="http://schemas.microsoft.com/office/powerpoint/2010/main" val="72722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2"/>
          <p:cNvSpPr>
            <a:spLocks noGrp="1"/>
          </p:cNvSpPr>
          <p:nvPr>
            <p:ph type="body" sz="quarter" idx="12"/>
          </p:nvPr>
        </p:nvSpPr>
        <p:spPr>
          <a:xfrm>
            <a:off x="706900" y="776415"/>
            <a:ext cx="7372797" cy="3207592"/>
          </a:xfrm>
        </p:spPr>
        <p:txBody>
          <a:bodyPr/>
          <a:lstStyle/>
          <a:p>
            <a:pPr marL="342900" indent="-342900">
              <a:buFont typeface="+mj-lt"/>
              <a:buAutoNum type="arabicPeriod"/>
              <a:defRPr/>
            </a:pPr>
            <a:r>
              <a:rPr lang="en-US" altLang="en-US" sz="2000" dirty="0"/>
              <a:t>Reviewing remediation lists in </a:t>
            </a:r>
            <a:r>
              <a:rPr lang="en-US" altLang="en-US" sz="2000" dirty="0" err="1"/>
              <a:t>GreenGlass</a:t>
            </a:r>
            <a:endParaRPr lang="en-US" altLang="en-US" sz="2000" dirty="0"/>
          </a:p>
          <a:p>
            <a:pPr marL="610791" lvl="1" indent="-385763">
              <a:defRPr/>
            </a:pPr>
            <a:r>
              <a:rPr lang="en-US" altLang="en-US" sz="2000" dirty="0"/>
              <a:t>Report any questions or concerns regarding data to Cynthia and Stephanie as soon as possible. The earlier the better as any issues will need to be resolved before the retention model can be finalized.</a:t>
            </a:r>
          </a:p>
          <a:p>
            <a:pPr marL="342900" indent="-342900">
              <a:buFont typeface="+mj-lt"/>
              <a:buAutoNum type="arabicPeriod"/>
              <a:defRPr/>
            </a:pPr>
            <a:r>
              <a:rPr lang="en-US" altLang="en-US" sz="2000" dirty="0"/>
              <a:t>Experimenting with group retention model builder  </a:t>
            </a:r>
          </a:p>
          <a:p>
            <a:pPr marL="567929" lvl="1" indent="-342900">
              <a:defRPr/>
            </a:pPr>
            <a:r>
              <a:rPr lang="en-US" sz="2000" u="sng" dirty="0">
                <a:hlinkClick r:id="rId3" tooltip="Retention Model Builder (9 minutes)"/>
              </a:rPr>
              <a:t>Retention Model Builder (9 minutes)</a:t>
            </a:r>
            <a:endParaRPr lang="en-US" sz="2000" dirty="0"/>
          </a:p>
          <a:p>
            <a:pPr marL="567929" lvl="1" indent="-342900">
              <a:defRPr/>
            </a:pPr>
            <a:r>
              <a:rPr lang="en-US" sz="2000" u="sng" dirty="0">
                <a:hlinkClick r:id="rId4" tooltip="Successfully Implemented Retention Models (12 minutes)"/>
              </a:rPr>
              <a:t>Successfully Implemented Retention Models (12 minutes)</a:t>
            </a:r>
            <a:endParaRPr lang="en-US" sz="2000" dirty="0"/>
          </a:p>
        </p:txBody>
      </p:sp>
      <p:sp>
        <p:nvSpPr>
          <p:cNvPr id="168963" name="Text Placeholder 1"/>
          <p:cNvSpPr>
            <a:spLocks noGrp="1"/>
          </p:cNvSpPr>
          <p:nvPr>
            <p:ph type="body" sz="quarter" idx="13"/>
          </p:nvPr>
        </p:nvSpPr>
        <p:spPr bwMode="auto">
          <a:xfrm>
            <a:off x="264319" y="240030"/>
            <a:ext cx="6136481" cy="6124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2400" dirty="0"/>
              <a:t>For now, focus on:</a:t>
            </a:r>
          </a:p>
        </p:txBody>
      </p:sp>
      <p:sp>
        <p:nvSpPr>
          <p:cNvPr id="168964" name="Slide Number Placeholder 4"/>
          <p:cNvSpPr>
            <a:spLocks noGrp="1"/>
          </p:cNvSpPr>
          <p:nvPr>
            <p:ph type="sldNum" sz="quarter" idx="4294967295"/>
          </p:nvPr>
        </p:nvSpPr>
        <p:spPr bwMode="auto">
          <a:xfrm>
            <a:off x="6400800" y="4764882"/>
            <a:ext cx="1600200" cy="2738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690D08-51BB-47B2-AD6B-9CD837B46B01}" type="slidenum">
              <a:rPr lang="en-US" altLang="en-US">
                <a:solidFill>
                  <a:srgbClr val="898989"/>
                </a:solidFill>
                <a:latin typeface="Calibri" panose="020F0502020204030204" pitchFamily="34" charset="0"/>
              </a:rPr>
              <a:pPr/>
              <a:t>16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9256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02DE40-4E14-4F79-B157-AB93FB182207}"/>
              </a:ext>
            </a:extLst>
          </p:cNvPr>
          <p:cNvSpPr>
            <a:spLocks noGrp="1"/>
          </p:cNvSpPr>
          <p:nvPr>
            <p:ph type="body" sz="quarter" idx="13"/>
          </p:nvPr>
        </p:nvSpPr>
        <p:spPr/>
        <p:txBody>
          <a:bodyPr/>
          <a:lstStyle/>
          <a:p>
            <a:r>
              <a:rPr lang="en-US" sz="2800" dirty="0"/>
              <a:t>Begin model discussions</a:t>
            </a:r>
          </a:p>
        </p:txBody>
      </p:sp>
      <p:sp>
        <p:nvSpPr>
          <p:cNvPr id="3" name="TextBox 2"/>
          <p:cNvSpPr txBox="1"/>
          <p:nvPr/>
        </p:nvSpPr>
        <p:spPr>
          <a:xfrm>
            <a:off x="340787" y="1068892"/>
            <a:ext cx="7374467" cy="3139321"/>
          </a:xfrm>
          <a:prstGeom prst="rect">
            <a:avLst/>
          </a:prstGeom>
          <a:noFill/>
        </p:spPr>
        <p:txBody>
          <a:bodyPr wrap="square" rtlCol="0">
            <a:spAutoFit/>
          </a:bodyPr>
          <a:lstStyle/>
          <a:p>
            <a:r>
              <a:rPr lang="en-US" dirty="0"/>
              <a:t>What level of retention is each library comfortable with?</a:t>
            </a:r>
          </a:p>
          <a:p>
            <a:endParaRPr lang="en-US" dirty="0"/>
          </a:p>
          <a:p>
            <a:r>
              <a:rPr lang="en-US" dirty="0"/>
              <a:t>Are libraries with existing retentions willing to retain more titles? </a:t>
            </a:r>
          </a:p>
          <a:p>
            <a:endParaRPr lang="en-US" dirty="0"/>
          </a:p>
          <a:p>
            <a:r>
              <a:rPr lang="en-US" dirty="0"/>
              <a:t>If weeding is a goal for participant libraries, it will be important to retain some number of titles that are widely held.</a:t>
            </a:r>
          </a:p>
          <a:p>
            <a:endParaRPr lang="en-US" dirty="0"/>
          </a:p>
          <a:p>
            <a:r>
              <a:rPr lang="en-US" dirty="0"/>
              <a:t>Think about allocation considerations:  Do you want to focus on allocating titles for retentions that are in storage units? </a:t>
            </a:r>
          </a:p>
          <a:p>
            <a:endParaRPr lang="en-US" dirty="0"/>
          </a:p>
          <a:p>
            <a:r>
              <a:rPr lang="en-US" dirty="0"/>
              <a:t> </a:t>
            </a:r>
          </a:p>
        </p:txBody>
      </p:sp>
    </p:spTree>
    <p:extLst>
      <p:ext uri="{BB962C8B-B14F-4D97-AF65-F5344CB8AC3E}">
        <p14:creationId xmlns:p14="http://schemas.microsoft.com/office/powerpoint/2010/main" val="17760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501380" y="986633"/>
            <a:ext cx="6136481" cy="3356378"/>
          </a:xfrm>
        </p:spPr>
        <p:txBody>
          <a:bodyPr>
            <a:normAutofit lnSpcReduction="10000"/>
          </a:bodyPr>
          <a:lstStyle/>
          <a:p>
            <a:r>
              <a:rPr lang="en-US" sz="1800" dirty="0"/>
              <a:t>Establish a safety net: ensure that content is secure</a:t>
            </a:r>
          </a:p>
          <a:p>
            <a:pPr marL="0" indent="0">
              <a:buNone/>
            </a:pPr>
            <a:endParaRPr lang="en-US" sz="1800" dirty="0"/>
          </a:p>
          <a:p>
            <a:r>
              <a:rPr lang="en-US" sz="1800" dirty="0"/>
              <a:t>Group-wide agreement on retention model </a:t>
            </a:r>
          </a:p>
          <a:p>
            <a:r>
              <a:rPr lang="en-US" sz="1800" dirty="0"/>
              <a:t>Group-wide commitment to retention rules &amp; duration</a:t>
            </a:r>
          </a:p>
          <a:p>
            <a:pPr marL="0" indent="0">
              <a:buNone/>
            </a:pPr>
            <a:endParaRPr lang="en-US" sz="1800" dirty="0"/>
          </a:p>
          <a:p>
            <a:r>
              <a:rPr lang="en-US" sz="1800" dirty="0"/>
              <a:t>Secure scarcely-held titles within the group</a:t>
            </a:r>
          </a:p>
          <a:p>
            <a:r>
              <a:rPr lang="en-US" sz="1800" dirty="0"/>
              <a:t>Secure sufficient holdings to satisfy likely user demand</a:t>
            </a:r>
          </a:p>
          <a:p>
            <a:r>
              <a:rPr lang="en-US" sz="1800" dirty="0"/>
              <a:t>Share responsibility for retention proportionately</a:t>
            </a:r>
          </a:p>
          <a:p>
            <a:endParaRPr lang="en-US" sz="1800" dirty="0"/>
          </a:p>
          <a:p>
            <a:r>
              <a:rPr lang="en-US" sz="1800" dirty="0"/>
              <a:t>Deselection only </a:t>
            </a:r>
            <a:r>
              <a:rPr lang="en-US" sz="1800" b="1" dirty="0"/>
              <a:t>after </a:t>
            </a:r>
            <a:r>
              <a:rPr lang="en-US" sz="1800" dirty="0"/>
              <a:t>retention commitments established</a:t>
            </a:r>
          </a:p>
          <a:p>
            <a:endParaRPr lang="en-US" dirty="0"/>
          </a:p>
        </p:txBody>
      </p:sp>
      <p:sp>
        <p:nvSpPr>
          <p:cNvPr id="5" name="Text Placeholder 4"/>
          <p:cNvSpPr>
            <a:spLocks noGrp="1"/>
          </p:cNvSpPr>
          <p:nvPr>
            <p:ph type="body" sz="quarter" idx="13"/>
          </p:nvPr>
        </p:nvSpPr>
        <p:spPr/>
        <p:txBody>
          <a:bodyPr/>
          <a:lstStyle/>
          <a:p>
            <a:r>
              <a:rPr lang="en-US" dirty="0"/>
              <a:t>Shared Print: Retention First!</a:t>
            </a:r>
          </a:p>
        </p:txBody>
      </p:sp>
      <p:pic>
        <p:nvPicPr>
          <p:cNvPr id="4" name="Picture 3"/>
          <p:cNvPicPr>
            <a:picLocks noChangeAspect="1"/>
          </p:cNvPicPr>
          <p:nvPr/>
        </p:nvPicPr>
        <p:blipFill>
          <a:blip r:embed="rId3"/>
          <a:stretch>
            <a:fillRect/>
          </a:stretch>
        </p:blipFill>
        <p:spPr>
          <a:xfrm>
            <a:off x="6437376" y="4208320"/>
            <a:ext cx="1388378" cy="405137"/>
          </a:xfrm>
          <a:prstGeom prst="rect">
            <a:avLst/>
          </a:prstGeom>
        </p:spPr>
      </p:pic>
    </p:spTree>
    <p:extLst>
      <p:ext uri="{BB962C8B-B14F-4D97-AF65-F5344CB8AC3E}">
        <p14:creationId xmlns:p14="http://schemas.microsoft.com/office/powerpoint/2010/main" val="4078419706"/>
      </p:ext>
    </p:extLst>
  </p:cSld>
  <p:clrMapOvr>
    <a:masterClrMapping/>
  </p:clrMapOvr>
  <p:transition spd="med"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0460840"/>
              </p:ext>
            </p:extLst>
          </p:nvPr>
        </p:nvGraphicFramePr>
        <p:xfrm>
          <a:off x="603254" y="536639"/>
          <a:ext cx="7122043" cy="3439475"/>
        </p:xfrm>
        <a:graphic>
          <a:graphicData uri="http://schemas.openxmlformats.org/drawingml/2006/table">
            <a:tbl>
              <a:tblPr firstRow="1" bandRow="1">
                <a:tableStyleId>{5C22544A-7EE6-4342-B048-85BDC9FD1C3A}</a:tableStyleId>
              </a:tblPr>
              <a:tblGrid>
                <a:gridCol w="7122043">
                  <a:extLst>
                    <a:ext uri="{9D8B030D-6E8A-4147-A177-3AD203B41FA5}">
                      <a16:colId xmlns:a16="http://schemas.microsoft.com/office/drawing/2014/main" val="20000"/>
                    </a:ext>
                  </a:extLst>
                </a:gridCol>
              </a:tblGrid>
              <a:tr h="459185">
                <a:tc>
                  <a:txBody>
                    <a:bodyPr/>
                    <a:lstStyle/>
                    <a:p>
                      <a:r>
                        <a:rPr lang="en-US" sz="2400" dirty="0"/>
                        <a:t>NEXT STEPS</a:t>
                      </a:r>
                    </a:p>
                  </a:txBody>
                  <a:tcPr marT="34290" marB="34290" anchor="ctr"/>
                </a:tc>
                <a:extLst>
                  <a:ext uri="{0D108BD9-81ED-4DB2-BD59-A6C34878D82A}">
                    <a16:rowId xmlns:a16="http://schemas.microsoft.com/office/drawing/2014/main" val="10000"/>
                  </a:ext>
                </a:extLst>
              </a:tr>
              <a:tr h="493966">
                <a:tc>
                  <a:txBody>
                    <a:bodyPr/>
                    <a:lstStyle/>
                    <a:p>
                      <a:r>
                        <a:rPr lang="en-US" sz="1800" baseline="0" dirty="0"/>
                        <a:t>MI-SPI</a:t>
                      </a:r>
                      <a:r>
                        <a:rPr lang="en-US" sz="1800" dirty="0"/>
                        <a:t>: Develop</a:t>
                      </a:r>
                      <a:r>
                        <a:rPr lang="en-US" sz="1800" baseline="0" dirty="0"/>
                        <a:t> retention scenarios &amp; decide on retention model</a:t>
                      </a:r>
                      <a:endParaRPr lang="en-US" sz="1800" dirty="0"/>
                    </a:p>
                  </a:txBody>
                  <a:tcPr marT="34290" marB="34290" anchor="ctr"/>
                </a:tc>
                <a:extLst>
                  <a:ext uri="{0D108BD9-81ED-4DB2-BD59-A6C34878D82A}">
                    <a16:rowId xmlns:a16="http://schemas.microsoft.com/office/drawing/2014/main" val="10001"/>
                  </a:ext>
                </a:extLst>
              </a:tr>
              <a:tr h="509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SCS:    Allocate</a:t>
                      </a:r>
                      <a:r>
                        <a:rPr lang="en-US" sz="1800" baseline="0" dirty="0"/>
                        <a:t> retentions and reload GreenGlass w/retentions</a:t>
                      </a:r>
                      <a:endParaRPr lang="en-US" sz="1800" dirty="0"/>
                    </a:p>
                  </a:txBody>
                  <a:tcPr marT="34290" marB="34290" anchor="ctr"/>
                </a:tc>
                <a:extLst>
                  <a:ext uri="{0D108BD9-81ED-4DB2-BD59-A6C34878D82A}">
                    <a16:rowId xmlns:a16="http://schemas.microsoft.com/office/drawing/2014/main" val="10002"/>
                  </a:ext>
                </a:extLst>
              </a:tr>
              <a:tr h="4941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MI-SPI</a:t>
                      </a:r>
                      <a:r>
                        <a:rPr lang="en-US" sz="1800" dirty="0"/>
                        <a:t>: Review</a:t>
                      </a:r>
                      <a:r>
                        <a:rPr lang="en-US" sz="1800" baseline="0" dirty="0"/>
                        <a:t> (and as needed) reject retentions (optional)</a:t>
                      </a:r>
                      <a:endParaRPr lang="en-US" sz="1800" dirty="0"/>
                    </a:p>
                  </a:txBody>
                  <a:tcPr marT="34290" marB="34290" anchor="ctr"/>
                </a:tc>
                <a:extLst>
                  <a:ext uri="{0D108BD9-81ED-4DB2-BD59-A6C34878D82A}">
                    <a16:rowId xmlns:a16="http://schemas.microsoft.com/office/drawing/2014/main" val="10003"/>
                  </a:ext>
                </a:extLst>
              </a:tr>
              <a:tr h="4941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SCS:  </a:t>
                      </a:r>
                      <a:r>
                        <a:rPr lang="en-US" sz="1800" baseline="0" dirty="0"/>
                        <a:t>   Remove rejected retentions and reload GreenGlass</a:t>
                      </a:r>
                      <a:endParaRPr lang="en-US" sz="1800" dirty="0"/>
                    </a:p>
                  </a:txBody>
                  <a:tcPr marT="34290" marB="34290" anchor="ctr"/>
                </a:tc>
                <a:extLst>
                  <a:ext uri="{0D108BD9-81ED-4DB2-BD59-A6C34878D82A}">
                    <a16:rowId xmlns:a16="http://schemas.microsoft.com/office/drawing/2014/main" val="10004"/>
                  </a:ext>
                </a:extLst>
              </a:tr>
              <a:tr h="4941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MI-SPI</a:t>
                      </a:r>
                      <a:r>
                        <a:rPr lang="en-US" sz="1800" dirty="0"/>
                        <a:t>: Individual libraries</a:t>
                      </a:r>
                      <a:r>
                        <a:rPr lang="en-US" sz="1800" baseline="0" dirty="0"/>
                        <a:t> begin deselecting titles as needed </a:t>
                      </a:r>
                      <a:endParaRPr lang="en-US" sz="1800" dirty="0"/>
                    </a:p>
                  </a:txBody>
                  <a:tcPr marT="34290" marB="34290" anchor="ctr"/>
                </a:tc>
                <a:extLst>
                  <a:ext uri="{0D108BD9-81ED-4DB2-BD59-A6C34878D82A}">
                    <a16:rowId xmlns:a16="http://schemas.microsoft.com/office/drawing/2014/main" val="10005"/>
                  </a:ext>
                </a:extLst>
              </a:tr>
              <a:tr h="4941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MI-SPI</a:t>
                      </a:r>
                      <a:r>
                        <a:rPr lang="en-US" sz="1800" dirty="0"/>
                        <a:t>: Retention disclosure,</a:t>
                      </a:r>
                      <a:r>
                        <a:rPr lang="en-US" sz="1800" baseline="0" dirty="0"/>
                        <a:t> WorldCat registration</a:t>
                      </a:r>
                      <a:endParaRPr lang="en-US" sz="1800" dirty="0"/>
                    </a:p>
                  </a:txBody>
                  <a:tcPr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54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40787" y="1029747"/>
            <a:ext cx="8202080" cy="3457585"/>
          </a:xfrm>
        </p:spPr>
        <p:txBody>
          <a:bodyPr/>
          <a:lstStyle/>
          <a:p>
            <a:r>
              <a:rPr lang="en-US" dirty="0"/>
              <a:t>Welcome and introduction </a:t>
            </a:r>
          </a:p>
          <a:p>
            <a:r>
              <a:rPr lang="en-US" dirty="0"/>
              <a:t>Data highlights</a:t>
            </a:r>
          </a:p>
          <a:p>
            <a:r>
              <a:rPr lang="en-US" dirty="0"/>
              <a:t>Walkthrough of MI-SPI data-set in GreenGlass</a:t>
            </a:r>
          </a:p>
          <a:p>
            <a:r>
              <a:rPr lang="en-US" dirty="0"/>
              <a:t>Next steps </a:t>
            </a:r>
          </a:p>
        </p:txBody>
      </p:sp>
      <p:sp>
        <p:nvSpPr>
          <p:cNvPr id="7" name="Text Placeholder 6"/>
          <p:cNvSpPr>
            <a:spLocks noGrp="1"/>
          </p:cNvSpPr>
          <p:nvPr>
            <p:ph type="body" sz="quarter" idx="13"/>
          </p:nvPr>
        </p:nvSpPr>
        <p:spPr>
          <a:xfrm>
            <a:off x="340787" y="339475"/>
            <a:ext cx="8439148" cy="686442"/>
          </a:xfrm>
        </p:spPr>
        <p:txBody>
          <a:bodyPr/>
          <a:lstStyle/>
          <a:p>
            <a:r>
              <a:rPr lang="en-US" sz="3200" dirty="0"/>
              <a:t>Agenda</a:t>
            </a:r>
          </a:p>
        </p:txBody>
      </p:sp>
    </p:spTree>
    <p:extLst>
      <p:ext uri="{BB962C8B-B14F-4D97-AF65-F5344CB8AC3E}">
        <p14:creationId xmlns:p14="http://schemas.microsoft.com/office/powerpoint/2010/main" val="38976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Questions?</a:t>
            </a:r>
          </a:p>
        </p:txBody>
      </p:sp>
      <p:sp>
        <p:nvSpPr>
          <p:cNvPr id="6" name="TextBox 5"/>
          <p:cNvSpPr txBox="1"/>
          <p:nvPr/>
        </p:nvSpPr>
        <p:spPr>
          <a:xfrm>
            <a:off x="325095" y="824908"/>
            <a:ext cx="3213524" cy="3046986"/>
          </a:xfrm>
          <a:prstGeom prst="rect">
            <a:avLst/>
          </a:prstGeom>
          <a:noFill/>
        </p:spPr>
        <p:txBody>
          <a:bodyPr wrap="square" lIns="91438" tIns="45719" rIns="91438" bIns="45719" rtlCol="0">
            <a:spAutoFit/>
          </a:bodyPr>
          <a:lstStyle/>
          <a:p>
            <a:pPr>
              <a:spcAft>
                <a:spcPts val="600"/>
              </a:spcAft>
            </a:pPr>
            <a:r>
              <a:rPr lang="en-US" sz="2400" dirty="0"/>
              <a:t>Cynthia Duchane</a:t>
            </a:r>
          </a:p>
          <a:p>
            <a:pPr>
              <a:spcAft>
                <a:spcPts val="600"/>
              </a:spcAft>
            </a:pPr>
            <a:r>
              <a:rPr lang="en-US" sz="2400" dirty="0">
                <a:hlinkClick r:id="rId2"/>
              </a:rPr>
              <a:t>duchanec@oclc.org</a:t>
            </a:r>
            <a:endParaRPr lang="en-US" sz="2400" dirty="0"/>
          </a:p>
          <a:p>
            <a:pPr>
              <a:spcAft>
                <a:spcPts val="600"/>
              </a:spcAft>
            </a:pPr>
            <a:endParaRPr lang="en-US" sz="2400" dirty="0"/>
          </a:p>
          <a:p>
            <a:pPr>
              <a:spcAft>
                <a:spcPts val="600"/>
              </a:spcAft>
            </a:pPr>
            <a:r>
              <a:rPr lang="en-US" sz="2400" dirty="0"/>
              <a:t>Andy Breeding</a:t>
            </a:r>
          </a:p>
          <a:p>
            <a:pPr>
              <a:spcAft>
                <a:spcPts val="600"/>
              </a:spcAft>
            </a:pPr>
            <a:r>
              <a:rPr lang="en-US" sz="2400" dirty="0">
                <a:hlinkClick r:id="rId3"/>
              </a:rPr>
              <a:t>breedina@oclc.org</a:t>
            </a:r>
            <a:endParaRPr lang="en-US" sz="2400" dirty="0"/>
          </a:p>
          <a:p>
            <a:pPr>
              <a:spcAft>
                <a:spcPts val="600"/>
              </a:spcAft>
            </a:pPr>
            <a:endParaRPr lang="en-US" sz="2400" dirty="0"/>
          </a:p>
          <a:p>
            <a:pPr>
              <a:spcAft>
                <a:spcPts val="600"/>
              </a:spcAft>
            </a:pPr>
            <a:endParaRPr lang="en-US" dirty="0">
              <a:solidFill>
                <a:schemeClr val="accent1"/>
              </a:solidFill>
            </a:endParaRPr>
          </a:p>
        </p:txBody>
      </p:sp>
    </p:spTree>
    <p:extLst>
      <p:ext uri="{BB962C8B-B14F-4D97-AF65-F5344CB8AC3E}">
        <p14:creationId xmlns:p14="http://schemas.microsoft.com/office/powerpoint/2010/main" val="271043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Data highlights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259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Brace 13"/>
          <p:cNvSpPr>
            <a:spLocks/>
          </p:cNvSpPr>
          <p:nvPr/>
        </p:nvSpPr>
        <p:spPr bwMode="auto">
          <a:xfrm rot="16200000">
            <a:off x="4258026" y="-1331055"/>
            <a:ext cx="625929" cy="5576978"/>
          </a:xfrm>
          <a:prstGeom prst="rightBrace">
            <a:avLst>
              <a:gd name="adj1" fmla="val 8314"/>
              <a:gd name="adj2" fmla="val 49883"/>
            </a:avLst>
          </a:prstGeom>
          <a:noFill/>
          <a:ln w="76200">
            <a:solidFill>
              <a:srgbClr val="72AF2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342900">
              <a:defRPr/>
            </a:pPr>
            <a:endParaRPr lang="en-US" sz="1350">
              <a:solidFill>
                <a:prstClr val="black"/>
              </a:solidFill>
            </a:endParaRPr>
          </a:p>
        </p:txBody>
      </p:sp>
      <p:sp>
        <p:nvSpPr>
          <p:cNvPr id="15" name="Left Brace 14"/>
          <p:cNvSpPr>
            <a:spLocks/>
          </p:cNvSpPr>
          <p:nvPr/>
        </p:nvSpPr>
        <p:spPr bwMode="auto">
          <a:xfrm rot="16200000">
            <a:off x="6442953" y="3645583"/>
            <a:ext cx="287537" cy="1545520"/>
          </a:xfrm>
          <a:prstGeom prst="leftBrace">
            <a:avLst>
              <a:gd name="adj1" fmla="val 8318"/>
              <a:gd name="adj2" fmla="val 50000"/>
            </a:avLst>
          </a:prstGeom>
          <a:noFill/>
          <a:ln w="57150">
            <a:solidFill>
              <a:srgbClr val="72AF2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defTabSz="342900">
              <a:defRPr/>
            </a:pPr>
            <a:endParaRPr lang="en-US" sz="1350">
              <a:solidFill>
                <a:prstClr val="black"/>
              </a:solidFill>
            </a:endParaRPr>
          </a:p>
        </p:txBody>
      </p:sp>
      <p:sp>
        <p:nvSpPr>
          <p:cNvPr id="36870" name="TextBox 15"/>
          <p:cNvSpPr txBox="1">
            <a:spLocks noChangeArrowheads="1"/>
          </p:cNvSpPr>
          <p:nvPr/>
        </p:nvSpPr>
        <p:spPr bwMode="auto">
          <a:xfrm>
            <a:off x="3546341" y="570073"/>
            <a:ext cx="1969294"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342900">
              <a:spcBef>
                <a:spcPct val="0"/>
              </a:spcBef>
              <a:buNone/>
            </a:pPr>
            <a:r>
              <a:rPr lang="en-US" altLang="en-US" sz="2700" dirty="0">
                <a:solidFill>
                  <a:srgbClr val="000000"/>
                </a:solidFill>
              </a:rPr>
              <a:t>Title Set</a:t>
            </a:r>
          </a:p>
        </p:txBody>
      </p:sp>
      <p:sp>
        <p:nvSpPr>
          <p:cNvPr id="36871" name="TextBox 16"/>
          <p:cNvSpPr txBox="1">
            <a:spLocks noChangeArrowheads="1"/>
          </p:cNvSpPr>
          <p:nvPr/>
        </p:nvSpPr>
        <p:spPr bwMode="auto">
          <a:xfrm>
            <a:off x="1142069" y="3905242"/>
            <a:ext cx="7124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a:spcBef>
                <a:spcPct val="0"/>
              </a:spcBef>
              <a:buNone/>
            </a:pPr>
            <a:r>
              <a:rPr lang="en-US" altLang="en-US" sz="1350" dirty="0">
                <a:solidFill>
                  <a:srgbClr val="000000"/>
                </a:solidFill>
              </a:rPr>
              <a:t>                </a:t>
            </a:r>
            <a:r>
              <a:rPr lang="en-US" altLang="en-US" sz="1800" dirty="0">
                <a:solidFill>
                  <a:srgbClr val="000000"/>
                </a:solidFill>
              </a:rPr>
              <a:t>Baker College               Michigan State          Kettering University</a:t>
            </a:r>
          </a:p>
        </p:txBody>
      </p:sp>
      <p:sp>
        <p:nvSpPr>
          <p:cNvPr id="36872" name="TextBox 17"/>
          <p:cNvSpPr txBox="1">
            <a:spLocks noChangeArrowheads="1"/>
          </p:cNvSpPr>
          <p:nvPr/>
        </p:nvSpPr>
        <p:spPr bwMode="auto">
          <a:xfrm>
            <a:off x="5615510" y="4634248"/>
            <a:ext cx="1940592"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342900">
              <a:spcBef>
                <a:spcPct val="0"/>
              </a:spcBef>
              <a:buNone/>
            </a:pPr>
            <a:r>
              <a:rPr lang="en-US" altLang="en-US" sz="2700" dirty="0">
                <a:solidFill>
                  <a:srgbClr val="000000"/>
                </a:solidFill>
              </a:rPr>
              <a:t>Title Holding</a:t>
            </a:r>
          </a:p>
        </p:txBody>
      </p:sp>
      <p:pic>
        <p:nvPicPr>
          <p:cNvPr id="4" name="Picture 3" descr="Screen Shot 2020-07-13 at 8.5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87" y="1770399"/>
            <a:ext cx="1365248" cy="2097337"/>
          </a:xfrm>
          <a:prstGeom prst="rect">
            <a:avLst/>
          </a:prstGeom>
        </p:spPr>
      </p:pic>
      <p:pic>
        <p:nvPicPr>
          <p:cNvPr id="17" name="Picture 16" descr="Screen Shot 2020-07-13 at 8.5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370" y="1770399"/>
            <a:ext cx="1365248" cy="2097337"/>
          </a:xfrm>
          <a:prstGeom prst="rect">
            <a:avLst/>
          </a:prstGeom>
        </p:spPr>
      </p:pic>
      <p:pic>
        <p:nvPicPr>
          <p:cNvPr id="18" name="Picture 17" descr="Screen Shot 2020-07-13 at 8.59.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961" y="1711132"/>
            <a:ext cx="1419873" cy="2181253"/>
          </a:xfrm>
          <a:prstGeom prst="rect">
            <a:avLst/>
          </a:prstGeom>
        </p:spPr>
      </p:pic>
      <p:sp>
        <p:nvSpPr>
          <p:cNvPr id="6" name="Rectangle 5"/>
          <p:cNvSpPr/>
          <p:nvPr/>
        </p:nvSpPr>
        <p:spPr>
          <a:xfrm>
            <a:off x="155298" y="196124"/>
            <a:ext cx="2711199" cy="970522"/>
          </a:xfrm>
          <a:prstGeom prst="rect">
            <a:avLst/>
          </a:prstGeom>
        </p:spPr>
        <p:txBody>
          <a:bodyPr wrap="none">
            <a:spAutoFit/>
          </a:bodyPr>
          <a:lstStyle/>
          <a:p>
            <a:pPr>
              <a:lnSpc>
                <a:spcPct val="120000"/>
              </a:lnSpc>
            </a:pPr>
            <a:r>
              <a:rPr lang="cs-CZ" sz="1600" dirty="0">
                <a:solidFill>
                  <a:srgbClr val="3366FF"/>
                </a:solidFill>
              </a:rPr>
              <a:t>OCLC </a:t>
            </a:r>
            <a:r>
              <a:rPr lang="cs-CZ" sz="1600" dirty="0" err="1">
                <a:solidFill>
                  <a:srgbClr val="3366FF"/>
                </a:solidFill>
              </a:rPr>
              <a:t>number</a:t>
            </a:r>
            <a:r>
              <a:rPr lang="cs-CZ" sz="1600" dirty="0">
                <a:solidFill>
                  <a:srgbClr val="3366FF"/>
                </a:solidFill>
              </a:rPr>
              <a:t> =  30399715</a:t>
            </a:r>
          </a:p>
          <a:p>
            <a:pPr>
              <a:lnSpc>
                <a:spcPct val="120000"/>
              </a:lnSpc>
            </a:pPr>
            <a:r>
              <a:rPr lang="en-US" sz="1600" dirty="0">
                <a:solidFill>
                  <a:srgbClr val="3366FF"/>
                </a:solidFill>
              </a:rPr>
              <a:t>Harcourt Brace, 1994</a:t>
            </a:r>
          </a:p>
          <a:p>
            <a:pPr>
              <a:lnSpc>
                <a:spcPct val="120000"/>
              </a:lnSpc>
            </a:pPr>
            <a:r>
              <a:rPr lang="en-US" sz="1600" dirty="0">
                <a:solidFill>
                  <a:srgbClr val="3366FF"/>
                </a:solidFill>
              </a:rPr>
              <a:t>A specific edition</a:t>
            </a:r>
          </a:p>
        </p:txBody>
      </p:sp>
    </p:spTree>
    <p:extLst>
      <p:ext uri="{BB962C8B-B14F-4D97-AF65-F5344CB8AC3E}">
        <p14:creationId xmlns:p14="http://schemas.microsoft.com/office/powerpoint/2010/main" val="28099783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92668" y="931333"/>
            <a:ext cx="4389418" cy="3275398"/>
          </a:xfrm>
        </p:spPr>
        <p:txBody>
          <a:bodyPr anchor="ctr"/>
          <a:lstStyle/>
          <a:p>
            <a:pPr>
              <a:spcBef>
                <a:spcPts val="600"/>
              </a:spcBef>
              <a:spcAft>
                <a:spcPts val="800"/>
              </a:spcAft>
            </a:pPr>
            <a:r>
              <a:rPr lang="en-US" sz="2000" dirty="0"/>
              <a:t>2.7M  Works</a:t>
            </a:r>
          </a:p>
          <a:p>
            <a:pPr>
              <a:spcBef>
                <a:spcPts val="600"/>
              </a:spcBef>
              <a:spcAft>
                <a:spcPts val="800"/>
              </a:spcAft>
            </a:pPr>
            <a:r>
              <a:rPr lang="is-IS" sz="2000" dirty="0"/>
              <a:t>3.0M</a:t>
            </a:r>
            <a:r>
              <a:rPr lang="en-US" sz="2000" dirty="0"/>
              <a:t>  Title-Sets (OCNs)</a:t>
            </a:r>
          </a:p>
          <a:p>
            <a:pPr>
              <a:spcBef>
                <a:spcPts val="600"/>
              </a:spcBef>
              <a:spcAft>
                <a:spcPts val="800"/>
              </a:spcAft>
            </a:pPr>
            <a:r>
              <a:rPr lang="is-IS" sz="2000" dirty="0"/>
              <a:t>5.5M</a:t>
            </a:r>
            <a:r>
              <a:rPr lang="en-US" sz="2000" dirty="0"/>
              <a:t>  Title Holdings</a:t>
            </a:r>
          </a:p>
          <a:p>
            <a:pPr>
              <a:spcBef>
                <a:spcPts val="600"/>
              </a:spcBef>
              <a:spcAft>
                <a:spcPts val="800"/>
              </a:spcAft>
            </a:pPr>
            <a:r>
              <a:rPr lang="is-IS" sz="2000" dirty="0"/>
              <a:t>5.9M</a:t>
            </a:r>
            <a:r>
              <a:rPr lang="en-US" sz="2000" dirty="0"/>
              <a:t>  Items </a:t>
            </a:r>
          </a:p>
          <a:p>
            <a:pPr marL="0" indent="0">
              <a:buNone/>
            </a:pPr>
            <a:endParaRPr lang="en-US" dirty="0"/>
          </a:p>
        </p:txBody>
      </p:sp>
      <p:sp>
        <p:nvSpPr>
          <p:cNvPr id="3" name="Text Placeholder 2"/>
          <p:cNvSpPr>
            <a:spLocks noGrp="1"/>
          </p:cNvSpPr>
          <p:nvPr>
            <p:ph type="body" sz="quarter" idx="13"/>
          </p:nvPr>
        </p:nvSpPr>
        <p:spPr>
          <a:xfrm>
            <a:off x="393173" y="168718"/>
            <a:ext cx="8181975" cy="686442"/>
          </a:xfrm>
        </p:spPr>
        <p:txBody>
          <a:bodyPr anchor="ctr"/>
          <a:lstStyle/>
          <a:p>
            <a:pPr algn="ctr"/>
            <a:r>
              <a:rPr lang="en-US" sz="2800" dirty="0"/>
              <a:t>MI-SPI Titles by the numbers</a:t>
            </a:r>
          </a:p>
        </p:txBody>
      </p:sp>
      <p:grpSp>
        <p:nvGrpSpPr>
          <p:cNvPr id="7" name="Group 6"/>
          <p:cNvGrpSpPr/>
          <p:nvPr/>
        </p:nvGrpSpPr>
        <p:grpSpPr>
          <a:xfrm>
            <a:off x="5093033" y="1271192"/>
            <a:ext cx="3436433" cy="1864443"/>
            <a:chOff x="5093033" y="1441075"/>
            <a:chExt cx="3436433" cy="1864443"/>
          </a:xfrm>
        </p:grpSpPr>
        <p:sp>
          <p:nvSpPr>
            <p:cNvPr id="4" name="Rectangle 3"/>
            <p:cNvSpPr/>
            <p:nvPr/>
          </p:nvSpPr>
          <p:spPr>
            <a:xfrm>
              <a:off x="5169321" y="1441075"/>
              <a:ext cx="3142296" cy="18644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93033" y="1658307"/>
              <a:ext cx="3436433" cy="1477328"/>
            </a:xfrm>
            <a:prstGeom prst="rect">
              <a:avLst/>
            </a:prstGeom>
            <a:noFill/>
          </p:spPr>
          <p:txBody>
            <a:bodyPr wrap="square" lIns="274320" rtlCol="0" anchor="ctr">
              <a:spAutoFit/>
            </a:bodyPr>
            <a:lstStyle/>
            <a:p>
              <a:r>
                <a:rPr lang="en-US" sz="2000" b="1" dirty="0"/>
                <a:t>Per Title-Set Averages</a:t>
              </a:r>
            </a:p>
            <a:p>
              <a:endParaRPr lang="en-US" sz="2000" dirty="0"/>
            </a:p>
            <a:p>
              <a:pPr marL="342900" indent="-342900">
                <a:spcBef>
                  <a:spcPts val="600"/>
                </a:spcBef>
                <a:buFont typeface="Arial"/>
                <a:buChar char="•"/>
              </a:pPr>
              <a:r>
                <a:rPr lang="en-US" sz="2000" dirty="0"/>
                <a:t>1.8  Title Holdings</a:t>
              </a:r>
            </a:p>
            <a:p>
              <a:pPr marL="342900" indent="-342900">
                <a:spcBef>
                  <a:spcPts val="600"/>
                </a:spcBef>
                <a:buFont typeface="Arial"/>
                <a:buChar char="•"/>
              </a:pPr>
              <a:r>
                <a:rPr lang="en-US" sz="2000" dirty="0"/>
                <a:t>2.0  Items</a:t>
              </a:r>
              <a:endParaRPr lang="en-US" sz="2400" dirty="0"/>
            </a:p>
          </p:txBody>
        </p:sp>
      </p:grpSp>
    </p:spTree>
    <p:extLst>
      <p:ext uri="{BB962C8B-B14F-4D97-AF65-F5344CB8AC3E}">
        <p14:creationId xmlns:p14="http://schemas.microsoft.com/office/powerpoint/2010/main" val="19888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7839" y="374919"/>
            <a:ext cx="8181975" cy="543835"/>
          </a:xfrm>
        </p:spPr>
        <p:txBody>
          <a:bodyPr/>
          <a:lstStyle/>
          <a:p>
            <a:r>
              <a:rPr lang="en-US" sz="2400" dirty="0"/>
              <a:t>Comparison with Earlier Rounds</a:t>
            </a:r>
          </a:p>
        </p:txBody>
      </p:sp>
      <p:graphicFrame>
        <p:nvGraphicFramePr>
          <p:cNvPr id="4" name="Table 3"/>
          <p:cNvGraphicFramePr>
            <a:graphicFrameLocks noGrp="1"/>
          </p:cNvGraphicFramePr>
          <p:nvPr>
            <p:extLst>
              <p:ext uri="{D42A27DB-BD31-4B8C-83A1-F6EECF244321}">
                <p14:modId xmlns:p14="http://schemas.microsoft.com/office/powerpoint/2010/main" val="4213924554"/>
              </p:ext>
            </p:extLst>
          </p:nvPr>
        </p:nvGraphicFramePr>
        <p:xfrm>
          <a:off x="477839" y="1067374"/>
          <a:ext cx="8181975" cy="2898130"/>
        </p:xfrm>
        <a:graphic>
          <a:graphicData uri="http://schemas.openxmlformats.org/drawingml/2006/table">
            <a:tbl>
              <a:tblPr firstRow="1">
                <a:tableStyleId>{3C2FFA5D-87B4-456A-9821-1D502468CF0F}</a:tableStyleId>
              </a:tblPr>
              <a:tblGrid>
                <a:gridCol w="2005717">
                  <a:extLst>
                    <a:ext uri="{9D8B030D-6E8A-4147-A177-3AD203B41FA5}">
                      <a16:colId xmlns:a16="http://schemas.microsoft.com/office/drawing/2014/main" val="20000"/>
                    </a:ext>
                  </a:extLst>
                </a:gridCol>
                <a:gridCol w="1700388">
                  <a:extLst>
                    <a:ext uri="{9D8B030D-6E8A-4147-A177-3AD203B41FA5}">
                      <a16:colId xmlns:a16="http://schemas.microsoft.com/office/drawing/2014/main" val="20001"/>
                    </a:ext>
                  </a:extLst>
                </a:gridCol>
                <a:gridCol w="2066173">
                  <a:extLst>
                    <a:ext uri="{9D8B030D-6E8A-4147-A177-3AD203B41FA5}">
                      <a16:colId xmlns:a16="http://schemas.microsoft.com/office/drawing/2014/main" val="20002"/>
                    </a:ext>
                  </a:extLst>
                </a:gridCol>
                <a:gridCol w="2409697">
                  <a:extLst>
                    <a:ext uri="{9D8B030D-6E8A-4147-A177-3AD203B41FA5}">
                      <a16:colId xmlns:a16="http://schemas.microsoft.com/office/drawing/2014/main" val="20003"/>
                    </a:ext>
                  </a:extLst>
                </a:gridCol>
              </a:tblGrid>
              <a:tr h="579626">
                <a:tc>
                  <a:txBody>
                    <a:bodyPr/>
                    <a:lstStyle/>
                    <a:p>
                      <a:pPr algn="l" fontAlgn="ctr"/>
                      <a:endParaRPr lang="en-US" sz="1400" b="0" i="0" u="none" strike="noStrike" dirty="0">
                        <a:solidFill>
                          <a:srgbClr val="000000"/>
                        </a:solidFill>
                        <a:effectLst/>
                        <a:latin typeface="Calibri"/>
                      </a:endParaRPr>
                    </a:p>
                  </a:txBody>
                  <a:tcPr marL="304800" marR="12700" marT="9525" marB="0" anchor="ctr"/>
                </a:tc>
                <a:tc>
                  <a:txBody>
                    <a:bodyPr/>
                    <a:lstStyle/>
                    <a:p>
                      <a:pPr algn="ctr" fontAlgn="ctr"/>
                      <a:r>
                        <a:rPr lang="en-US" sz="1600" u="none" strike="noStrike" dirty="0">
                          <a:effectLst/>
                        </a:rPr>
                        <a:t>MI-SPI 2012</a:t>
                      </a:r>
                    </a:p>
                  </a:txBody>
                  <a:tcPr marL="12700" marR="12700" marT="9525" marB="0" anchor="ctr"/>
                </a:tc>
                <a:tc>
                  <a:txBody>
                    <a:bodyPr/>
                    <a:lstStyle/>
                    <a:p>
                      <a:pPr algn="ctr" fontAlgn="ctr"/>
                      <a:r>
                        <a:rPr lang="en-US" sz="1600" u="none" strike="noStrike" dirty="0">
                          <a:effectLst/>
                        </a:rPr>
                        <a:t>MI-SPI 2015</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MI-SPI</a:t>
                      </a:r>
                      <a:r>
                        <a:rPr lang="en-US" sz="1600" u="none" strike="noStrike" baseline="0" dirty="0">
                          <a:effectLst/>
                        </a:rPr>
                        <a:t> 2019</a:t>
                      </a:r>
                      <a:endParaRPr lang="en-US" sz="1600" b="0" i="0" u="none" strike="noStrike" dirty="0">
                        <a:solidFill>
                          <a:srgbClr val="000000"/>
                        </a:solidFill>
                        <a:effectLst/>
                        <a:latin typeface="Calibri"/>
                      </a:endParaRPr>
                    </a:p>
                  </a:txBody>
                  <a:tcPr marL="12700" marR="12700" marT="9525" marB="0" anchor="ctr"/>
                </a:tc>
                <a:extLst>
                  <a:ext uri="{0D108BD9-81ED-4DB2-BD59-A6C34878D82A}">
                    <a16:rowId xmlns:a16="http://schemas.microsoft.com/office/drawing/2014/main" val="10000"/>
                  </a:ext>
                </a:extLst>
              </a:tr>
              <a:tr h="579626">
                <a:tc>
                  <a:txBody>
                    <a:bodyPr/>
                    <a:lstStyle/>
                    <a:p>
                      <a:pPr algn="l" fontAlgn="ctr"/>
                      <a:r>
                        <a:rPr lang="en-US" sz="1600" u="none" strike="noStrike" dirty="0">
                          <a:effectLst/>
                        </a:rPr>
                        <a:t># of libraries</a:t>
                      </a:r>
                      <a:endParaRPr lang="en-US" sz="1600" b="0" i="0" u="none" strike="noStrike" dirty="0">
                        <a:solidFill>
                          <a:srgbClr val="000000"/>
                        </a:solidFill>
                        <a:effectLst/>
                        <a:latin typeface="Calibri"/>
                      </a:endParaRPr>
                    </a:p>
                  </a:txBody>
                  <a:tcPr marL="304800" marR="12700" marT="9525" marB="0" anchor="ctr"/>
                </a:tc>
                <a:tc>
                  <a:txBody>
                    <a:bodyPr/>
                    <a:lstStyle/>
                    <a:p>
                      <a:pPr algn="ctr" fontAlgn="ctr"/>
                      <a:r>
                        <a:rPr lang="en-US" sz="1600" u="none" strike="noStrike" dirty="0">
                          <a:effectLst/>
                        </a:rPr>
                        <a:t>7</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14</a:t>
                      </a:r>
                      <a:endParaRPr lang="en-US" sz="1600" b="0" i="0" u="none" strike="noStrike" dirty="0">
                        <a:solidFill>
                          <a:srgbClr val="000000"/>
                        </a:solidFill>
                        <a:effectLst/>
                        <a:latin typeface="Calibri"/>
                      </a:endParaRPr>
                    </a:p>
                  </a:txBody>
                  <a:tcPr marL="12700" marR="12700" marT="9525" marB="0" anchor="ctr"/>
                </a:tc>
                <a:extLst>
                  <a:ext uri="{0D108BD9-81ED-4DB2-BD59-A6C34878D82A}">
                    <a16:rowId xmlns:a16="http://schemas.microsoft.com/office/drawing/2014/main" val="10001"/>
                  </a:ext>
                </a:extLst>
              </a:tr>
              <a:tr h="579626">
                <a:tc>
                  <a:txBody>
                    <a:bodyPr/>
                    <a:lstStyle/>
                    <a:p>
                      <a:pPr algn="l" fontAlgn="ctr"/>
                      <a:r>
                        <a:rPr lang="en-US" sz="1600" u="none" strike="noStrike" dirty="0">
                          <a:effectLst/>
                        </a:rPr>
                        <a:t>Title-Sets/</a:t>
                      </a:r>
                      <a:r>
                        <a:rPr lang="en-US" sz="1600" u="none" strike="noStrike" baseline="0" dirty="0">
                          <a:effectLst/>
                        </a:rPr>
                        <a:t> OCNs</a:t>
                      </a:r>
                      <a:endParaRPr lang="en-US" sz="1600" b="0" i="0" u="none" strike="noStrike" dirty="0">
                        <a:solidFill>
                          <a:srgbClr val="000000"/>
                        </a:solidFill>
                        <a:effectLst/>
                        <a:latin typeface="Calibri"/>
                      </a:endParaRPr>
                    </a:p>
                  </a:txBody>
                  <a:tcPr marL="304800" marR="12700" marT="9525" marB="0" anchor="ctr"/>
                </a:tc>
                <a:tc>
                  <a:txBody>
                    <a:bodyPr/>
                    <a:lstStyle/>
                    <a:p>
                      <a:pPr algn="ctr" fontAlgn="ctr"/>
                      <a:r>
                        <a:rPr lang="en-US" sz="1600" u="none" strike="noStrike" dirty="0">
                          <a:effectLst/>
                        </a:rPr>
                        <a:t>1.4M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1.5M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b="0" i="0" u="none" strike="noStrike" dirty="0">
                          <a:solidFill>
                            <a:srgbClr val="000000"/>
                          </a:solidFill>
                          <a:effectLst/>
                          <a:latin typeface="Calibri"/>
                        </a:rPr>
                        <a:t>3M</a:t>
                      </a:r>
                    </a:p>
                  </a:txBody>
                  <a:tcPr marL="12700" marR="12700" marT="9525" marB="0" anchor="ctr"/>
                </a:tc>
                <a:extLst>
                  <a:ext uri="{0D108BD9-81ED-4DB2-BD59-A6C34878D82A}">
                    <a16:rowId xmlns:a16="http://schemas.microsoft.com/office/drawing/2014/main" val="10002"/>
                  </a:ext>
                </a:extLst>
              </a:tr>
              <a:tr h="579626">
                <a:tc>
                  <a:txBody>
                    <a:bodyPr/>
                    <a:lstStyle/>
                    <a:p>
                      <a:pPr algn="l" fontAlgn="ctr"/>
                      <a:r>
                        <a:rPr lang="en-US" sz="1600" u="none" strike="noStrike">
                          <a:effectLst/>
                        </a:rPr>
                        <a:t>Bib Records</a:t>
                      </a:r>
                      <a:endParaRPr lang="en-US" sz="1600" b="0" i="0" u="none" strike="noStrike">
                        <a:solidFill>
                          <a:srgbClr val="000000"/>
                        </a:solidFill>
                        <a:effectLst/>
                        <a:latin typeface="Calibri"/>
                      </a:endParaRPr>
                    </a:p>
                  </a:txBody>
                  <a:tcPr marL="304800" marR="12700" marT="9525" marB="0" anchor="ctr"/>
                </a:tc>
                <a:tc>
                  <a:txBody>
                    <a:bodyPr/>
                    <a:lstStyle/>
                    <a:p>
                      <a:pPr algn="ctr" fontAlgn="ctr"/>
                      <a:r>
                        <a:rPr lang="en-US" sz="1600" u="none" strike="noStrike" dirty="0">
                          <a:effectLst/>
                        </a:rPr>
                        <a:t>3.8M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2.5M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is-IS" sz="1600" dirty="0"/>
                        <a:t>5.5M</a:t>
                      </a:r>
                      <a:endParaRPr lang="en-US" sz="1600" b="0" i="0" u="none" strike="noStrike" dirty="0">
                        <a:solidFill>
                          <a:srgbClr val="000000"/>
                        </a:solidFill>
                        <a:effectLst/>
                        <a:latin typeface="Calibri"/>
                      </a:endParaRPr>
                    </a:p>
                  </a:txBody>
                  <a:tcPr marL="12700" marR="12700" marT="9525" marB="0" anchor="ctr"/>
                </a:tc>
                <a:extLst>
                  <a:ext uri="{0D108BD9-81ED-4DB2-BD59-A6C34878D82A}">
                    <a16:rowId xmlns:a16="http://schemas.microsoft.com/office/drawing/2014/main" val="10003"/>
                  </a:ext>
                </a:extLst>
              </a:tr>
              <a:tr h="579626">
                <a:tc>
                  <a:txBody>
                    <a:bodyPr/>
                    <a:lstStyle/>
                    <a:p>
                      <a:pPr algn="l" fontAlgn="ctr"/>
                      <a:r>
                        <a:rPr lang="en-US" sz="1600" u="none" strike="noStrike" dirty="0">
                          <a:effectLst/>
                        </a:rPr>
                        <a:t>Item Records</a:t>
                      </a:r>
                      <a:endParaRPr lang="en-US" sz="1600" b="0" i="0" u="none" strike="noStrike" dirty="0">
                        <a:solidFill>
                          <a:srgbClr val="000000"/>
                        </a:solidFill>
                        <a:effectLst/>
                        <a:latin typeface="Calibri"/>
                      </a:endParaRPr>
                    </a:p>
                  </a:txBody>
                  <a:tcPr marL="304800" marR="12700" marT="9525" marB="0" anchor="ctr"/>
                </a:tc>
                <a:tc>
                  <a:txBody>
                    <a:bodyPr/>
                    <a:lstStyle/>
                    <a:p>
                      <a:pPr algn="ctr" fontAlgn="ctr"/>
                      <a:r>
                        <a:rPr lang="en-US" sz="1600" u="none" strike="noStrike" dirty="0">
                          <a:effectLst/>
                        </a:rPr>
                        <a:t>4.2M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en-US" sz="1600" u="none" strike="noStrike" dirty="0">
                          <a:effectLst/>
                        </a:rPr>
                        <a:t>2.6M</a:t>
                      </a:r>
                      <a:endParaRPr lang="en-US" sz="1600" b="0" i="0" u="none" strike="noStrike" dirty="0">
                        <a:solidFill>
                          <a:srgbClr val="000000"/>
                        </a:solidFill>
                        <a:effectLst/>
                        <a:latin typeface="Calibri"/>
                      </a:endParaRPr>
                    </a:p>
                  </a:txBody>
                  <a:tcPr marL="12700" marR="12700" marT="9525" marB="0" anchor="ctr"/>
                </a:tc>
                <a:tc>
                  <a:txBody>
                    <a:bodyPr/>
                    <a:lstStyle/>
                    <a:p>
                      <a:pPr algn="ctr" fontAlgn="ctr"/>
                      <a:r>
                        <a:rPr lang="is-IS" sz="1600" dirty="0"/>
                        <a:t>5.9M</a:t>
                      </a:r>
                      <a:endParaRPr lang="en-US" sz="1600" b="0" i="0" u="none" strike="noStrike" dirty="0">
                        <a:solidFill>
                          <a:srgbClr val="000000"/>
                        </a:solidFill>
                        <a:effectLst/>
                        <a:latin typeface="Calibri"/>
                      </a:endParaRPr>
                    </a:p>
                  </a:txBody>
                  <a:tcPr marL="12700" marR="12700"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04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3491629"/>
              </p:ext>
            </p:extLst>
          </p:nvPr>
        </p:nvGraphicFramePr>
        <p:xfrm>
          <a:off x="2590798" y="150555"/>
          <a:ext cx="4428067" cy="4893479"/>
        </p:xfrm>
        <a:graphic>
          <a:graphicData uri="http://schemas.openxmlformats.org/presentationml/2006/ole">
            <mc:AlternateContent xmlns:mc="http://schemas.openxmlformats.org/markup-compatibility/2006">
              <mc:Choice xmlns:v="urn:schemas-microsoft-com:vml" Requires="v">
                <p:oleObj spid="_x0000_s1051" name="Worksheet" r:id="rId3" imgW="4229100" imgH="4673600" progId="Excel.Sheet.12">
                  <p:embed/>
                </p:oleObj>
              </mc:Choice>
              <mc:Fallback>
                <p:oleObj name="Worksheet" r:id="rId3" imgW="4229100" imgH="4673600" progId="Excel.Sheet.12">
                  <p:embed/>
                  <p:pic>
                    <p:nvPicPr>
                      <p:cNvPr id="0" name=""/>
                      <p:cNvPicPr/>
                      <p:nvPr/>
                    </p:nvPicPr>
                    <p:blipFill>
                      <a:blip r:embed="rId4"/>
                      <a:stretch>
                        <a:fillRect/>
                      </a:stretch>
                    </p:blipFill>
                    <p:spPr>
                      <a:xfrm>
                        <a:off x="2590798" y="150555"/>
                        <a:ext cx="4428067" cy="4893479"/>
                      </a:xfrm>
                      <a:prstGeom prst="rect">
                        <a:avLst/>
                      </a:prstGeom>
                    </p:spPr>
                  </p:pic>
                </p:oleObj>
              </mc:Fallback>
            </mc:AlternateContent>
          </a:graphicData>
        </a:graphic>
      </p:graphicFrame>
      <p:sp>
        <p:nvSpPr>
          <p:cNvPr id="3" name="TextBox 2"/>
          <p:cNvSpPr txBox="1"/>
          <p:nvPr/>
        </p:nvSpPr>
        <p:spPr>
          <a:xfrm>
            <a:off x="1570566" y="133619"/>
            <a:ext cx="2874435" cy="677108"/>
          </a:xfrm>
          <a:prstGeom prst="rect">
            <a:avLst/>
          </a:prstGeom>
          <a:noFill/>
        </p:spPr>
        <p:txBody>
          <a:bodyPr wrap="square" rtlCol="0">
            <a:spAutoFit/>
          </a:bodyPr>
          <a:lstStyle/>
          <a:p>
            <a:r>
              <a:rPr lang="en-US" sz="2000" b="1" dirty="0">
                <a:solidFill>
                  <a:schemeClr val="tx2"/>
                </a:solidFill>
              </a:rPr>
              <a:t>Title and Item Counts</a:t>
            </a:r>
          </a:p>
          <a:p>
            <a:endParaRPr lang="en-US" dirty="0"/>
          </a:p>
        </p:txBody>
      </p:sp>
    </p:spTree>
    <p:extLst>
      <p:ext uri="{BB962C8B-B14F-4D97-AF65-F5344CB8AC3E}">
        <p14:creationId xmlns:p14="http://schemas.microsoft.com/office/powerpoint/2010/main" val="424803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6434979"/>
              </p:ext>
            </p:extLst>
          </p:nvPr>
        </p:nvGraphicFramePr>
        <p:xfrm>
          <a:off x="677333" y="845915"/>
          <a:ext cx="5284610" cy="4049888"/>
        </p:xfrm>
        <a:graphic>
          <a:graphicData uri="http://schemas.openxmlformats.org/drawingml/2006/table">
            <a:tbl>
              <a:tblPr/>
              <a:tblGrid>
                <a:gridCol w="1214032">
                  <a:extLst>
                    <a:ext uri="{9D8B030D-6E8A-4147-A177-3AD203B41FA5}">
                      <a16:colId xmlns:a16="http://schemas.microsoft.com/office/drawing/2014/main" val="20000"/>
                    </a:ext>
                  </a:extLst>
                </a:gridCol>
                <a:gridCol w="1121194">
                  <a:extLst>
                    <a:ext uri="{9D8B030D-6E8A-4147-A177-3AD203B41FA5}">
                      <a16:colId xmlns:a16="http://schemas.microsoft.com/office/drawing/2014/main" val="20001"/>
                    </a:ext>
                  </a:extLst>
                </a:gridCol>
                <a:gridCol w="742702">
                  <a:extLst>
                    <a:ext uri="{9D8B030D-6E8A-4147-A177-3AD203B41FA5}">
                      <a16:colId xmlns:a16="http://schemas.microsoft.com/office/drawing/2014/main" val="20002"/>
                    </a:ext>
                  </a:extLst>
                </a:gridCol>
                <a:gridCol w="1278305">
                  <a:extLst>
                    <a:ext uri="{9D8B030D-6E8A-4147-A177-3AD203B41FA5}">
                      <a16:colId xmlns:a16="http://schemas.microsoft.com/office/drawing/2014/main" val="20003"/>
                    </a:ext>
                  </a:extLst>
                </a:gridCol>
                <a:gridCol w="928377">
                  <a:extLst>
                    <a:ext uri="{9D8B030D-6E8A-4147-A177-3AD203B41FA5}">
                      <a16:colId xmlns:a16="http://schemas.microsoft.com/office/drawing/2014/main" val="20004"/>
                    </a:ext>
                  </a:extLst>
                </a:gridCol>
              </a:tblGrid>
              <a:tr h="564978">
                <a:tc>
                  <a:txBody>
                    <a:bodyPr/>
                    <a:lstStyle/>
                    <a:p>
                      <a:pPr algn="l" fontAlgn="b"/>
                      <a:endParaRPr lang="en-US" sz="1400" b="0" i="0" u="none" strike="noStrike" dirty="0">
                        <a:solidFill>
                          <a:srgbClr val="000000"/>
                        </a:solidFill>
                        <a:effectLst/>
                        <a:latin typeface="Calibri"/>
                      </a:endParaRPr>
                    </a:p>
                  </a:txBody>
                  <a:tcPr marL="12700" marR="12700" marT="9525"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Title-Sets</a:t>
                      </a:r>
                    </a:p>
                  </a:txBody>
                  <a:tcPr marL="12700" marR="12700" marT="9525"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AEEF3"/>
                    </a:solidFill>
                  </a:tcPr>
                </a:tc>
                <a:tc>
                  <a:txBody>
                    <a:bodyPr/>
                    <a:lstStyle/>
                    <a:p>
                      <a:pPr algn="ctr" fontAlgn="ctr"/>
                      <a:r>
                        <a:rPr lang="en-US" sz="1400" b="0" i="0" u="none" strike="noStrike">
                          <a:solidFill>
                            <a:srgbClr val="000000"/>
                          </a:solidFill>
                          <a:effectLst/>
                          <a:latin typeface="Calibri"/>
                        </a:rPr>
                        <a:t>%</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AEEF3"/>
                    </a:solidFill>
                  </a:tcPr>
                </a:tc>
                <a:tc>
                  <a:txBody>
                    <a:bodyPr/>
                    <a:lstStyle/>
                    <a:p>
                      <a:pPr algn="ctr" fontAlgn="ctr"/>
                      <a:r>
                        <a:rPr lang="en-US" sz="1400" b="0" i="0" u="none" strike="noStrike" dirty="0">
                          <a:solidFill>
                            <a:srgbClr val="000000"/>
                          </a:solidFill>
                          <a:effectLst/>
                          <a:latin typeface="Calibri"/>
                        </a:rPr>
                        <a:t>Title-Holdings</a:t>
                      </a:r>
                    </a:p>
                  </a:txBody>
                  <a:tcPr marL="12700" marR="127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9D9"/>
                    </a:solidFill>
                  </a:tcPr>
                </a:tc>
                <a:tc>
                  <a:txBody>
                    <a:bodyPr/>
                    <a:lstStyle/>
                    <a:p>
                      <a:pPr algn="ctr" fontAlgn="ctr"/>
                      <a:r>
                        <a:rPr lang="en-US" sz="1400" b="0" i="0" u="none" strike="noStrike" dirty="0">
                          <a:solidFill>
                            <a:srgbClr val="000000"/>
                          </a:solidFill>
                          <a:effectLst/>
                          <a:latin typeface="Calibri"/>
                        </a:rPr>
                        <a:t>%</a:t>
                      </a:r>
                    </a:p>
                  </a:txBody>
                  <a:tcPr marL="12700" marR="12700" marT="9525"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348491">
                <a:tc>
                  <a:txBody>
                    <a:bodyPr/>
                    <a:lstStyle/>
                    <a:p>
                      <a:pPr algn="ctr" fontAlgn="ctr"/>
                      <a:r>
                        <a:rPr lang="en-US" sz="1400" b="0" i="0" u="none" strike="noStrike" dirty="0">
                          <a:solidFill>
                            <a:srgbClr val="000000"/>
                          </a:solidFill>
                          <a:effectLst/>
                          <a:latin typeface="Calibri"/>
                        </a:rPr>
                        <a:t>1</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dirty="0">
                          <a:solidFill>
                            <a:srgbClr val="000000"/>
                          </a:solidFill>
                          <a:effectLst/>
                          <a:latin typeface="Calibri"/>
                        </a:rPr>
                        <a:t> </a:t>
                      </a:r>
                      <a:r>
                        <a:rPr lang="fi-FI" sz="1400" b="0" i="0" u="none" strike="noStrike" kern="1200" dirty="0">
                          <a:solidFill>
                            <a:srgbClr val="000000"/>
                          </a:solidFill>
                          <a:effectLst/>
                          <a:latin typeface="Calibri"/>
                          <a:ea typeface="+mn-ea"/>
                          <a:cs typeface="+mn-cs"/>
                        </a:rPr>
                        <a:t>1,931,826</a:t>
                      </a:r>
                      <a:r>
                        <a:rPr lang="fi-FI" sz="1400" b="0" i="0" u="none" strike="noStrike" dirty="0">
                          <a:solidFill>
                            <a:srgbClr val="000000"/>
                          </a:solidFill>
                          <a:effectLst/>
                          <a:latin typeface="Calibri"/>
                        </a:rPr>
                        <a:t>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64%</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1,931,826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35%</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348491">
                <a:tc>
                  <a:txBody>
                    <a:bodyPr/>
                    <a:lstStyle/>
                    <a:p>
                      <a:pPr algn="ctr" fontAlgn="ctr"/>
                      <a:r>
                        <a:rPr lang="en-US" sz="1400" b="0" i="0" u="none" strike="noStrike" dirty="0">
                          <a:solidFill>
                            <a:srgbClr val="000000"/>
                          </a:solidFill>
                          <a:effectLst/>
                          <a:latin typeface="Calibri"/>
                        </a:rPr>
                        <a:t>2</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400" b="0" i="0" u="none" strike="noStrike" dirty="0">
                          <a:solidFill>
                            <a:srgbClr val="000000"/>
                          </a:solidFill>
                          <a:effectLst/>
                          <a:latin typeface="Calibri"/>
                        </a:rPr>
                        <a:t> 503,269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17%</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400" b="0" i="0" u="none" strike="noStrike">
                          <a:solidFill>
                            <a:srgbClr val="000000"/>
                          </a:solidFill>
                          <a:effectLst/>
                          <a:latin typeface="Calibri"/>
                        </a:rPr>
                        <a:t> 1,006,538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18%</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348491">
                <a:tc>
                  <a:txBody>
                    <a:bodyPr/>
                    <a:lstStyle/>
                    <a:p>
                      <a:pPr algn="ctr" fontAlgn="ctr"/>
                      <a:r>
                        <a:rPr lang="en-US" sz="1400" b="0" i="0" u="none" strike="noStrike">
                          <a:solidFill>
                            <a:srgbClr val="000000"/>
                          </a:solidFill>
                          <a:effectLst/>
                          <a:latin typeface="Calibri"/>
                        </a:rPr>
                        <a:t>3</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a:solidFill>
                            <a:srgbClr val="000000"/>
                          </a:solidFill>
                          <a:effectLst/>
                          <a:latin typeface="Calibri"/>
                        </a:rPr>
                        <a:t> 265,946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9%</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797,838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a:solidFill>
                            <a:srgbClr val="000000"/>
                          </a:solidFill>
                          <a:effectLst/>
                          <a:latin typeface="Calibri"/>
                          <a:cs typeface="Calibri"/>
                        </a:rPr>
                        <a:t>15%</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348491">
                <a:tc>
                  <a:txBody>
                    <a:bodyPr/>
                    <a:lstStyle/>
                    <a:p>
                      <a:pPr algn="ctr" fontAlgn="ctr"/>
                      <a:r>
                        <a:rPr lang="en-US" sz="1400" b="0" i="0" u="none" strike="noStrike">
                          <a:solidFill>
                            <a:srgbClr val="000000"/>
                          </a:solidFill>
                          <a:effectLst/>
                          <a:latin typeface="Calibri"/>
                        </a:rPr>
                        <a:t>4</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1400" b="0" i="0" u="none" strike="noStrike" dirty="0">
                          <a:solidFill>
                            <a:srgbClr val="000000"/>
                          </a:solidFill>
                          <a:effectLst/>
                          <a:latin typeface="Calibri"/>
                        </a:rPr>
                        <a:t> 153,394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5%</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is-IS" sz="1400" b="0" i="0" u="none" strike="noStrike" dirty="0">
                          <a:solidFill>
                            <a:srgbClr val="000000"/>
                          </a:solidFill>
                          <a:effectLst/>
                          <a:latin typeface="Calibri"/>
                        </a:rPr>
                        <a:t> 613,576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11%</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348491">
                <a:tc>
                  <a:txBody>
                    <a:bodyPr/>
                    <a:lstStyle/>
                    <a:p>
                      <a:pPr algn="ctr" fontAlgn="ctr"/>
                      <a:r>
                        <a:rPr lang="en-US" sz="1400" b="0" i="0" u="none" strike="noStrike">
                          <a:solidFill>
                            <a:srgbClr val="000000"/>
                          </a:solidFill>
                          <a:effectLst/>
                          <a:latin typeface="Calibri"/>
                        </a:rPr>
                        <a:t>5</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400" b="0" i="0" u="none" strike="noStrike" dirty="0">
                          <a:solidFill>
                            <a:srgbClr val="000000"/>
                          </a:solidFill>
                          <a:effectLst/>
                          <a:latin typeface="Calibri"/>
                        </a:rPr>
                        <a:t> 88,464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3%</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is-IS" sz="1400" b="0" i="0" u="none" strike="noStrike">
                          <a:solidFill>
                            <a:srgbClr val="000000"/>
                          </a:solidFill>
                          <a:effectLst/>
                          <a:latin typeface="Calibri"/>
                        </a:rPr>
                        <a:t> 442,320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8%</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348491">
                <a:tc>
                  <a:txBody>
                    <a:bodyPr/>
                    <a:lstStyle/>
                    <a:p>
                      <a:pPr algn="ctr" fontAlgn="ctr"/>
                      <a:r>
                        <a:rPr lang="en-US" sz="1400" b="0" i="0" u="none" strike="noStrike" dirty="0">
                          <a:solidFill>
                            <a:srgbClr val="000000"/>
                          </a:solidFill>
                          <a:effectLst/>
                          <a:latin typeface="Calibri"/>
                        </a:rPr>
                        <a:t>6</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400" b="0" i="0" u="none" strike="noStrike" dirty="0">
                          <a:solidFill>
                            <a:srgbClr val="000000"/>
                          </a:solidFill>
                          <a:effectLst/>
                          <a:latin typeface="Calibri"/>
                        </a:rPr>
                        <a:t> 49,658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2%</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297,948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5%</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348491">
                <a:tc>
                  <a:txBody>
                    <a:bodyPr/>
                    <a:lstStyle/>
                    <a:p>
                      <a:pPr algn="ctr" fontAlgn="ctr"/>
                      <a:r>
                        <a:rPr lang="en-US" sz="1400" b="0" i="0" u="none" strike="noStrike">
                          <a:solidFill>
                            <a:srgbClr val="000000"/>
                          </a:solidFill>
                          <a:effectLst/>
                          <a:latin typeface="Calibri"/>
                        </a:rPr>
                        <a:t>7</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400" b="0" i="0" u="none" strike="noStrike" dirty="0">
                          <a:solidFill>
                            <a:srgbClr val="000000"/>
                          </a:solidFill>
                          <a:effectLst/>
                          <a:latin typeface="Calibri"/>
                        </a:rPr>
                        <a:t> 26,607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1%</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186,249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3%</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348491">
                <a:tc>
                  <a:txBody>
                    <a:bodyPr/>
                    <a:lstStyle/>
                    <a:p>
                      <a:pPr algn="ctr" fontAlgn="ctr"/>
                      <a:r>
                        <a:rPr lang="en-US" sz="1400" b="0" i="0" u="none" strike="noStrike" dirty="0">
                          <a:solidFill>
                            <a:srgbClr val="000000"/>
                          </a:solidFill>
                          <a:effectLst/>
                          <a:latin typeface="Calibri"/>
                        </a:rPr>
                        <a:t>8</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dirty="0">
                          <a:solidFill>
                            <a:srgbClr val="000000"/>
                          </a:solidFill>
                          <a:effectLst/>
                          <a:latin typeface="Calibri"/>
                        </a:rPr>
                        <a:t> 12,927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0%</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103,416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2%</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348491">
                <a:tc>
                  <a:txBody>
                    <a:bodyPr/>
                    <a:lstStyle/>
                    <a:p>
                      <a:pPr algn="ctr" fontAlgn="ctr"/>
                      <a:r>
                        <a:rPr lang="en-US" sz="1400" b="0" i="0" u="none" strike="noStrike" dirty="0">
                          <a:solidFill>
                            <a:srgbClr val="000000"/>
                          </a:solidFill>
                          <a:effectLst/>
                          <a:latin typeface="Calibri"/>
                        </a:rPr>
                        <a:t>9</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dirty="0">
                          <a:solidFill>
                            <a:srgbClr val="000000"/>
                          </a:solidFill>
                          <a:effectLst/>
                          <a:latin typeface="Calibri"/>
                        </a:rPr>
                        <a:t> 5,743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0%</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fi-FI" sz="1400" b="0" i="0" u="none" strike="noStrike" dirty="0">
                          <a:solidFill>
                            <a:srgbClr val="000000"/>
                          </a:solidFill>
                          <a:effectLst/>
                          <a:latin typeface="Calibri"/>
                        </a:rPr>
                        <a:t> 51,687 </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1%</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348491">
                <a:tc>
                  <a:txBody>
                    <a:bodyPr/>
                    <a:lstStyle/>
                    <a:p>
                      <a:pPr algn="ctr" fontAlgn="ctr"/>
                      <a:r>
                        <a:rPr lang="en-US" sz="1400" b="0" i="0" u="none" strike="noStrike" dirty="0">
                          <a:solidFill>
                            <a:srgbClr val="000000"/>
                          </a:solidFill>
                          <a:effectLst/>
                          <a:latin typeface="Calibri"/>
                        </a:rPr>
                        <a:t>10+</a:t>
                      </a:r>
                    </a:p>
                  </a:txBody>
                  <a:tcPr marL="12700" marR="12700" marT="73152" marB="0" anchor="ctr">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400" b="0" i="0" u="none" strike="noStrike" dirty="0">
                          <a:solidFill>
                            <a:srgbClr val="000000"/>
                          </a:solidFill>
                          <a:effectLst/>
                          <a:latin typeface="Calibri"/>
                        </a:rPr>
                        <a:t> 3,070</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mr-IN" sz="1400" b="0" i="0" u="none" strike="noStrike" dirty="0">
                          <a:solidFill>
                            <a:srgbClr val="000000"/>
                          </a:solidFill>
                          <a:effectLst/>
                          <a:latin typeface="Calibri"/>
                          <a:cs typeface="Calibri"/>
                        </a:rPr>
                        <a:t>0%</a:t>
                      </a:r>
                    </a:p>
                  </a:txBody>
                  <a:tcPr marL="12700" marR="12700" marT="100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is-IS" sz="1400" b="0" i="0" u="none" strike="noStrike" dirty="0">
                          <a:solidFill>
                            <a:srgbClr val="000000"/>
                          </a:solidFill>
                          <a:effectLst/>
                          <a:latin typeface="Calibri"/>
                        </a:rPr>
                        <a:t>31,882</a:t>
                      </a:r>
                    </a:p>
                  </a:txBody>
                  <a:tcPr marL="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mr-IN" sz="1400" b="0" i="0" u="none" strike="noStrike" dirty="0">
                          <a:solidFill>
                            <a:srgbClr val="000000"/>
                          </a:solidFill>
                          <a:effectLst/>
                          <a:latin typeface="Calibri"/>
                          <a:cs typeface="Calibri"/>
                        </a:rPr>
                        <a:t>0%</a:t>
                      </a:r>
                    </a:p>
                  </a:txBody>
                  <a:tcPr marL="12700" marR="12700" marT="91440" marB="0" anchor="ctr">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bl>
          </a:graphicData>
        </a:graphic>
      </p:graphicFrame>
      <p:sp>
        <p:nvSpPr>
          <p:cNvPr id="6" name="TextBox 5"/>
          <p:cNvSpPr txBox="1"/>
          <p:nvPr/>
        </p:nvSpPr>
        <p:spPr>
          <a:xfrm>
            <a:off x="790223" y="845915"/>
            <a:ext cx="1023056" cy="584776"/>
          </a:xfrm>
          <a:prstGeom prst="rect">
            <a:avLst/>
          </a:prstGeom>
          <a:noFill/>
        </p:spPr>
        <p:txBody>
          <a:bodyPr wrap="square" rtlCol="0">
            <a:spAutoFit/>
          </a:bodyPr>
          <a:lstStyle/>
          <a:p>
            <a:r>
              <a:rPr lang="en-US" sz="1600" dirty="0">
                <a:solidFill>
                  <a:schemeClr val="tx2"/>
                </a:solidFill>
              </a:rPr>
              <a:t>Libraries Holding</a:t>
            </a:r>
          </a:p>
        </p:txBody>
      </p:sp>
      <p:sp>
        <p:nvSpPr>
          <p:cNvPr id="2" name="TextBox 1"/>
          <p:cNvSpPr txBox="1"/>
          <p:nvPr/>
        </p:nvSpPr>
        <p:spPr>
          <a:xfrm>
            <a:off x="6215944" y="944697"/>
            <a:ext cx="2772833" cy="369332"/>
          </a:xfrm>
          <a:prstGeom prst="rect">
            <a:avLst/>
          </a:prstGeom>
          <a:noFill/>
        </p:spPr>
        <p:txBody>
          <a:bodyPr wrap="square" rtlCol="0">
            <a:spAutoFit/>
          </a:bodyPr>
          <a:lstStyle/>
          <a:p>
            <a:r>
              <a:rPr lang="en-US" b="1" dirty="0"/>
              <a:t>“Scarcely Held”</a:t>
            </a:r>
          </a:p>
        </p:txBody>
      </p:sp>
      <p:sp>
        <p:nvSpPr>
          <p:cNvPr id="3" name="Right Brace 2"/>
          <p:cNvSpPr/>
          <p:nvPr/>
        </p:nvSpPr>
        <p:spPr>
          <a:xfrm>
            <a:off x="5961943" y="1494194"/>
            <a:ext cx="254000" cy="5716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378222" y="1447582"/>
            <a:ext cx="2391834" cy="661720"/>
          </a:xfrm>
          <a:prstGeom prst="rect">
            <a:avLst/>
          </a:prstGeom>
          <a:noFill/>
        </p:spPr>
        <p:txBody>
          <a:bodyPr wrap="square" rtlCol="0">
            <a:spAutoFit/>
          </a:bodyPr>
          <a:lstStyle/>
          <a:p>
            <a:pPr>
              <a:spcBef>
                <a:spcPts val="600"/>
              </a:spcBef>
            </a:pPr>
            <a:r>
              <a:rPr lang="en-US" sz="1600" dirty="0"/>
              <a:t>81% of titles</a:t>
            </a:r>
          </a:p>
          <a:p>
            <a:pPr>
              <a:spcBef>
                <a:spcPts val="600"/>
              </a:spcBef>
            </a:pPr>
            <a:r>
              <a:rPr lang="en-US" sz="1600" dirty="0"/>
              <a:t>53% of holdings</a:t>
            </a:r>
            <a:endParaRPr lang="en-US" dirty="0"/>
          </a:p>
        </p:txBody>
      </p:sp>
      <p:cxnSp>
        <p:nvCxnSpPr>
          <p:cNvPr id="8" name="Straight Connector 7"/>
          <p:cNvCxnSpPr/>
          <p:nvPr/>
        </p:nvCxnSpPr>
        <p:spPr>
          <a:xfrm>
            <a:off x="677333" y="2101804"/>
            <a:ext cx="522111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15944" y="2938595"/>
            <a:ext cx="2772833" cy="369332"/>
          </a:xfrm>
          <a:prstGeom prst="rect">
            <a:avLst/>
          </a:prstGeom>
          <a:noFill/>
        </p:spPr>
        <p:txBody>
          <a:bodyPr wrap="square" rtlCol="0">
            <a:spAutoFit/>
          </a:bodyPr>
          <a:lstStyle/>
          <a:p>
            <a:r>
              <a:rPr lang="en-US" b="1" dirty="0"/>
              <a:t>“Widely Held”</a:t>
            </a:r>
          </a:p>
        </p:txBody>
      </p:sp>
      <p:sp>
        <p:nvSpPr>
          <p:cNvPr id="10" name="TextBox 9"/>
          <p:cNvSpPr txBox="1"/>
          <p:nvPr/>
        </p:nvSpPr>
        <p:spPr>
          <a:xfrm>
            <a:off x="6378222" y="3618705"/>
            <a:ext cx="2391834" cy="661720"/>
          </a:xfrm>
          <a:prstGeom prst="rect">
            <a:avLst/>
          </a:prstGeom>
          <a:noFill/>
        </p:spPr>
        <p:txBody>
          <a:bodyPr wrap="square" rtlCol="0">
            <a:spAutoFit/>
          </a:bodyPr>
          <a:lstStyle/>
          <a:p>
            <a:pPr>
              <a:spcBef>
                <a:spcPts val="600"/>
              </a:spcBef>
            </a:pPr>
            <a:r>
              <a:rPr lang="en-US" sz="1600" dirty="0"/>
              <a:t>19% of titles</a:t>
            </a:r>
          </a:p>
          <a:p>
            <a:pPr>
              <a:spcBef>
                <a:spcPts val="600"/>
              </a:spcBef>
            </a:pPr>
            <a:r>
              <a:rPr lang="en-US" sz="1600" dirty="0"/>
              <a:t>47% of holdings</a:t>
            </a:r>
          </a:p>
        </p:txBody>
      </p:sp>
      <p:sp>
        <p:nvSpPr>
          <p:cNvPr id="11" name="Right Brace 10"/>
          <p:cNvSpPr/>
          <p:nvPr/>
        </p:nvSpPr>
        <p:spPr>
          <a:xfrm>
            <a:off x="5961943" y="2142067"/>
            <a:ext cx="254001" cy="2753736"/>
          </a:xfrm>
          <a:prstGeom prst="rightBrace">
            <a:avLst>
              <a:gd name="adj1" fmla="val 8333"/>
              <a:gd name="adj2" fmla="val 6814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000999" y="1314029"/>
            <a:ext cx="987778" cy="261610"/>
          </a:xfrm>
          <a:prstGeom prst="rect">
            <a:avLst/>
          </a:prstGeom>
          <a:noFill/>
        </p:spPr>
        <p:txBody>
          <a:bodyPr wrap="square" rtlCol="0">
            <a:spAutoFit/>
          </a:bodyPr>
          <a:lstStyle/>
          <a:p>
            <a:r>
              <a:rPr lang="en-US" sz="1100" dirty="0">
                <a:solidFill>
                  <a:srgbClr val="0000FF"/>
                </a:solidFill>
              </a:rPr>
              <a:t>&lt; 3 holdings</a:t>
            </a:r>
          </a:p>
        </p:txBody>
      </p:sp>
      <p:sp>
        <p:nvSpPr>
          <p:cNvPr id="13" name="TextBox 12"/>
          <p:cNvSpPr txBox="1"/>
          <p:nvPr/>
        </p:nvSpPr>
        <p:spPr>
          <a:xfrm>
            <a:off x="8000999" y="3293678"/>
            <a:ext cx="987778" cy="261610"/>
          </a:xfrm>
          <a:prstGeom prst="rect">
            <a:avLst/>
          </a:prstGeom>
          <a:noFill/>
        </p:spPr>
        <p:txBody>
          <a:bodyPr wrap="square" rtlCol="0">
            <a:spAutoFit/>
          </a:bodyPr>
          <a:lstStyle/>
          <a:p>
            <a:r>
              <a:rPr lang="en-US" sz="1100" dirty="0">
                <a:solidFill>
                  <a:srgbClr val="0000FF"/>
                </a:solidFill>
              </a:rPr>
              <a:t>&gt; 2 holdings</a:t>
            </a:r>
          </a:p>
        </p:txBody>
      </p:sp>
      <p:sp>
        <p:nvSpPr>
          <p:cNvPr id="7" name="TextBox 6"/>
          <p:cNvSpPr txBox="1"/>
          <p:nvPr/>
        </p:nvSpPr>
        <p:spPr>
          <a:xfrm>
            <a:off x="790223" y="154692"/>
            <a:ext cx="7228909" cy="461665"/>
          </a:xfrm>
          <a:prstGeom prst="rect">
            <a:avLst/>
          </a:prstGeom>
          <a:noFill/>
        </p:spPr>
        <p:txBody>
          <a:bodyPr wrap="square" rtlCol="0">
            <a:spAutoFit/>
          </a:bodyPr>
          <a:lstStyle/>
          <a:p>
            <a:r>
              <a:rPr lang="en-US" sz="2400" b="1" dirty="0">
                <a:solidFill>
                  <a:schemeClr val="tx2"/>
                </a:solidFill>
              </a:rPr>
              <a:t>MI-SPI Title Overlap </a:t>
            </a:r>
            <a:r>
              <a:rPr lang="mr-IN" sz="2400" b="1" dirty="0">
                <a:solidFill>
                  <a:schemeClr val="tx2"/>
                </a:solidFill>
              </a:rPr>
              <a:t>–</a:t>
            </a:r>
            <a:r>
              <a:rPr lang="en-US" sz="2400" b="1" dirty="0">
                <a:solidFill>
                  <a:schemeClr val="tx2"/>
                </a:solidFill>
              </a:rPr>
              <a:t>  A First Look</a:t>
            </a:r>
          </a:p>
        </p:txBody>
      </p:sp>
    </p:spTree>
    <p:extLst>
      <p:ext uri="{BB962C8B-B14F-4D97-AF65-F5344CB8AC3E}">
        <p14:creationId xmlns:p14="http://schemas.microsoft.com/office/powerpoint/2010/main" val="271930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032" y="175548"/>
            <a:ext cx="1960035" cy="461665"/>
          </a:xfrm>
          <a:prstGeom prst="rect">
            <a:avLst/>
          </a:prstGeom>
          <a:noFill/>
        </p:spPr>
        <p:txBody>
          <a:bodyPr wrap="square" rtlCol="0">
            <a:spAutoFit/>
          </a:bodyPr>
          <a:lstStyle/>
          <a:p>
            <a:r>
              <a:rPr lang="en-US" sz="2400" b="1" dirty="0">
                <a:solidFill>
                  <a:schemeClr val="tx2"/>
                </a:solidFill>
              </a:rPr>
              <a:t>Retentions</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2492345247"/>
              </p:ext>
            </p:extLst>
          </p:nvPr>
        </p:nvGraphicFramePr>
        <p:xfrm>
          <a:off x="2008717" y="12700"/>
          <a:ext cx="6108700" cy="5118100"/>
        </p:xfrm>
        <a:graphic>
          <a:graphicData uri="http://schemas.openxmlformats.org/presentationml/2006/ole">
            <mc:AlternateContent xmlns:mc="http://schemas.openxmlformats.org/markup-compatibility/2006">
              <mc:Choice xmlns:v="urn:schemas-microsoft-com:vml" Requires="v">
                <p:oleObj spid="_x0000_s2069" name="Worksheet" r:id="rId4" imgW="6108700" imgH="5118100" progId="Excel.Sheet.12">
                  <p:embed/>
                </p:oleObj>
              </mc:Choice>
              <mc:Fallback>
                <p:oleObj name="Worksheet" r:id="rId4" imgW="6108700" imgH="5118100" progId="Excel.Sheet.12">
                  <p:embed/>
                  <p:pic>
                    <p:nvPicPr>
                      <p:cNvPr id="0" name=""/>
                      <p:cNvPicPr/>
                      <p:nvPr/>
                    </p:nvPicPr>
                    <p:blipFill>
                      <a:blip r:embed="rId5"/>
                      <a:stretch>
                        <a:fillRect/>
                      </a:stretch>
                    </p:blipFill>
                    <p:spPr>
                      <a:xfrm>
                        <a:off x="2008717" y="12700"/>
                        <a:ext cx="6108700" cy="5118100"/>
                      </a:xfrm>
                      <a:prstGeom prst="rect">
                        <a:avLst/>
                      </a:prstGeom>
                    </p:spPr>
                  </p:pic>
                </p:oleObj>
              </mc:Fallback>
            </mc:AlternateContent>
          </a:graphicData>
        </a:graphic>
      </p:graphicFrame>
    </p:spTree>
    <p:extLst>
      <p:ext uri="{BB962C8B-B14F-4D97-AF65-F5344CB8AC3E}">
        <p14:creationId xmlns:p14="http://schemas.microsoft.com/office/powerpoint/2010/main" val="8045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e1e867eb-0ccf-46b3-a8be-678a344b5681"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4.xml><?xml version="1.0" encoding="utf-8"?>
<ds:datastoreItem xmlns:ds="http://schemas.openxmlformats.org/officeDocument/2006/customXml" ds:itemID="{E7E988F0-95B4-4FCA-A550-26E1636850FD}">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b67d80f-331f-4b51-b18e-81b8c101c29d"/>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30007</TotalTime>
  <Words>961</Words>
  <Application>Microsoft Office PowerPoint</Application>
  <PresentationFormat>On-screen Show (16:9)</PresentationFormat>
  <Paragraphs>218</Paragraphs>
  <Slides>20</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Nonconfidential</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Stephanie Davis</cp:lastModifiedBy>
  <cp:revision>544</cp:revision>
  <cp:lastPrinted>2017-03-08T03:22:00Z</cp:lastPrinted>
  <dcterms:created xsi:type="dcterms:W3CDTF">2015-04-17T19:58:50Z</dcterms:created>
  <dcterms:modified xsi:type="dcterms:W3CDTF">2020-07-15T14:52:57Z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